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6.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6.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notesSlides/notesSlide1.xml" ContentType="application/vnd.openxmlformats-officedocument.presentationml.notesSlide+xml"/>
  <Override PartName="/ppt/slideLayouts/slideLayout16.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5"/>
  </p:notesMasterIdLst>
  <p:sldIdLst>
    <p:sldId id="256" r:id="rId2"/>
    <p:sldId id="303" r:id="rId3"/>
    <p:sldId id="304" r:id="rId4"/>
    <p:sldId id="257" r:id="rId5"/>
    <p:sldId id="258" r:id="rId6"/>
    <p:sldId id="259" r:id="rId7"/>
    <p:sldId id="302" r:id="rId8"/>
    <p:sldId id="305" r:id="rId9"/>
    <p:sldId id="307" r:id="rId10"/>
    <p:sldId id="306" r:id="rId11"/>
    <p:sldId id="260" r:id="rId12"/>
    <p:sldId id="261"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300" r:id="rId34"/>
    <p:sldId id="287" r:id="rId35"/>
    <p:sldId id="288" r:id="rId36"/>
    <p:sldId id="289" r:id="rId37"/>
    <p:sldId id="290" r:id="rId38"/>
    <p:sldId id="308" r:id="rId39"/>
    <p:sldId id="291" r:id="rId40"/>
    <p:sldId id="309" r:id="rId41"/>
    <p:sldId id="298" r:id="rId42"/>
    <p:sldId id="292" r:id="rId43"/>
    <p:sldId id="299"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3" Type="http://schemas.openxmlformats.org/officeDocument/2006/relationships/customXml" Target="../customXml/item4.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customXml" Target="../customXml/item2.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3E953C-C7A9-4B02-A7DE-1EC843C973CB}" type="datetimeFigureOut">
              <a:rPr lang="en-US" smtClean="0"/>
              <a:t>10/18/2017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E97C36-04AF-4D7A-ABA4-B9A703F8F35B}" type="slidenum">
              <a:rPr lang="en-US" smtClean="0"/>
              <a:t>‹#›</a:t>
            </a:fld>
            <a:endParaRPr lang="en-US"/>
          </a:p>
        </p:txBody>
      </p:sp>
    </p:spTree>
    <p:extLst>
      <p:ext uri="{BB962C8B-B14F-4D97-AF65-F5344CB8AC3E}">
        <p14:creationId xmlns:p14="http://schemas.microsoft.com/office/powerpoint/2010/main" val="79199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DE97C36-04AF-4D7A-ABA4-B9A703F8F35B}" type="slidenum">
              <a:rPr lang="en-US" smtClean="0"/>
              <a:t>41</a:t>
            </a:fld>
            <a:endParaRPr lang="en-US"/>
          </a:p>
        </p:txBody>
      </p:sp>
    </p:spTree>
    <p:extLst>
      <p:ext uri="{BB962C8B-B14F-4D97-AF65-F5344CB8AC3E}">
        <p14:creationId xmlns:p14="http://schemas.microsoft.com/office/powerpoint/2010/main" val="829788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9590851-EBF3-49A7-91B2-68649758DE2F}" type="datetime1">
              <a:rPr lang="en-US" smtClean="0"/>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10D085-A750-4618-B60C-2DCBE72B7A3D}" type="datetime1">
              <a:rPr lang="en-US" smtClean="0"/>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E26729-A80B-440A-8D37-81A1C4D7E24E}" type="datetime1">
              <a:rPr lang="en-US" smtClean="0"/>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1DC66C6-2A6D-4FBD-9FC2-33754A8FA0AD}" type="datetime1">
              <a:rPr lang="en-US" smtClean="0"/>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D9829EE-DFE0-40A2-9123-600003C59AAA}" type="datetime1">
              <a:rPr lang="en-US" smtClean="0"/>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FE090F75-F091-4265-AF6D-DA2E9847B498}" type="datetime1">
              <a:rPr lang="en-US" smtClean="0"/>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D13F3-9664-40F7-842A-99A4E3F8293D}" type="datetime1">
              <a:rPr lang="en-US" smtClean="0"/>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E477FF-AC75-4B00-8830-9AAD99F6D3F8}" type="datetime1">
              <a:rPr lang="en-US" smtClean="0"/>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EA0377F-9088-4630-8284-76C9CE8408E9}" type="datetime1">
              <a:rPr lang="en-US" smtClean="0"/>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02F387-5B6B-4781-B62C-4E36F1B4B2D2}" type="datetime1">
              <a:rPr lang="en-US" smtClean="0"/>
              <a:t>10/18/2017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8B5B32-CBA8-4AF2-9026-FC87C658B85B}" type="datetime1">
              <a:rPr lang="en-US" smtClean="0"/>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F1A5BD-AA69-485E-B665-E6561F7B5FBC}" type="datetime1">
              <a:rPr lang="en-US" smtClean="0"/>
              <a:t>10/18/2017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C1ED13-A910-4F5D-A514-7EE47E8874CA}" type="datetime1">
              <a:rPr lang="en-US" smtClean="0"/>
              <a:t>10/18/2017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A8427-C042-4120-82C6-4621BA2B1D73}" type="datetime1">
              <a:rPr lang="en-US" smtClean="0"/>
              <a:t>10/18/2017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A043F5-6741-48C3-A5D2-DCA15F203F36}" type="datetime1">
              <a:rPr lang="en-US" smtClean="0"/>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731C3A-B3E4-4571-88F4-AB8FBDB66B1A}" type="datetime1">
              <a:rPr lang="en-US" smtClean="0"/>
              <a:t>10/18/2017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875AD7F4-EE31-4C9D-BF2E-C25227FC77A6}" type="datetime1">
              <a:rPr lang="en-US" smtClean="0"/>
              <a:t>10/18/2017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05646" y="2535383"/>
            <a:ext cx="4958339" cy="1392382"/>
          </a:xfrm>
        </p:spPr>
        <p:txBody>
          <a:bodyPr>
            <a:normAutofit fontScale="90000"/>
          </a:bodyPr>
          <a:lstStyle/>
          <a:p>
            <a:pPr algn="ctr"/>
            <a:r>
              <a:rPr lang="fa-IR" sz="3600" b="1" dirty="0">
                <a:solidFill>
                  <a:srgbClr val="C00000"/>
                </a:solidFill>
                <a:cs typeface="B Yagut" panose="00000400000000000000" pitchFamily="2" charset="-78"/>
              </a:rPr>
              <a:t>مدیریت چاقی در بارداری</a:t>
            </a:r>
            <a:r>
              <a:rPr lang="en-US" sz="3600" b="1" dirty="0">
                <a:solidFill>
                  <a:srgbClr val="C00000"/>
                </a:solidFill>
                <a:cs typeface="B Yagut" panose="00000400000000000000" pitchFamily="2" charset="-78"/>
              </a:rPr>
              <a:t/>
            </a:r>
            <a:br>
              <a:rPr lang="en-US" sz="3600" b="1" dirty="0">
                <a:solidFill>
                  <a:srgbClr val="C00000"/>
                </a:solidFill>
                <a:cs typeface="B Yagut" panose="00000400000000000000" pitchFamily="2" charset="-78"/>
              </a:rPr>
            </a:br>
            <a:endParaRPr lang="en-US" dirty="0"/>
          </a:p>
        </p:txBody>
      </p:sp>
      <p:sp>
        <p:nvSpPr>
          <p:cNvPr id="5" name="Subtitle 4"/>
          <p:cNvSpPr>
            <a:spLocks noGrp="1"/>
          </p:cNvSpPr>
          <p:nvPr>
            <p:ph type="subTitle" idx="1"/>
          </p:nvPr>
        </p:nvSpPr>
        <p:spPr>
          <a:xfrm>
            <a:off x="4719350" y="4409546"/>
            <a:ext cx="3136178" cy="605112"/>
          </a:xfrm>
        </p:spPr>
        <p:txBody>
          <a:bodyPr>
            <a:normAutofit fontScale="92500"/>
          </a:bodyPr>
          <a:lstStyle/>
          <a:p>
            <a:r>
              <a:rPr lang="fa-IR" sz="2000" b="1" dirty="0" smtClean="0">
                <a:solidFill>
                  <a:schemeClr val="accent1">
                    <a:lumMod val="50000"/>
                  </a:schemeClr>
                </a:solidFill>
                <a:cs typeface="B Yagut" panose="00000400000000000000" pitchFamily="2" charset="-78"/>
              </a:rPr>
              <a:t>تهیه و تنظیم: دکتر مهناز معتمدی</a:t>
            </a:r>
            <a:endParaRPr lang="en-US" sz="2000" b="1" dirty="0">
              <a:solidFill>
                <a:schemeClr val="accent1">
                  <a:lumMod val="50000"/>
                </a:schemeClr>
              </a:solidFill>
              <a:cs typeface="B Yagut" panose="00000400000000000000" pitchFamily="2" charset="-78"/>
            </a:endParaRPr>
          </a:p>
        </p:txBody>
      </p:sp>
      <p:sp>
        <p:nvSpPr>
          <p:cNvPr id="6" name="Slide Number Placeholder 5"/>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30411822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24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شیوع چاقی در زنان سنین </a:t>
            </a:r>
            <a:r>
              <a:rPr lang="fa-IR" sz="2400" b="1"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باروری و بارداری</a:t>
            </a:r>
            <a:r>
              <a:rPr lang="en-US" sz="2400" b="1"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t/>
            </a:r>
            <a:br>
              <a:rPr lang="en-US" sz="2400" b="1"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br>
            <a:endParaRPr lang="en-US" sz="2400" dirty="0">
              <a:solidFill>
                <a:srgbClr val="C00000"/>
              </a:solidFill>
            </a:endParaRPr>
          </a:p>
        </p:txBody>
      </p:sp>
      <p:sp>
        <p:nvSpPr>
          <p:cNvPr id="3" name="Content Placeholder 2"/>
          <p:cNvSpPr>
            <a:spLocks noGrp="1"/>
          </p:cNvSpPr>
          <p:nvPr>
            <p:ph idx="1"/>
          </p:nvPr>
        </p:nvSpPr>
        <p:spPr/>
        <p:txBody>
          <a:bodyPr>
            <a:normAutofit/>
          </a:bodyPr>
          <a:lstStyle/>
          <a:p>
            <a:pPr algn="just" rtl="1"/>
            <a:r>
              <a:rPr lang="fa-IR" sz="24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به </a:t>
            </a:r>
            <a:r>
              <a:rPr lang="fa-IR" sz="2400" dirty="0">
                <a:solidFill>
                  <a:schemeClr val="tx1"/>
                </a:solidFill>
                <a:latin typeface="Calibri" panose="020F0502020204030204" pitchFamily="34" charset="0"/>
                <a:ea typeface="Calibri" panose="020F0502020204030204" pitchFamily="34" charset="0"/>
                <a:cs typeface="B Yagut" panose="00000400000000000000" pitchFamily="2" charset="-78"/>
              </a:rPr>
              <a:t>موازات افزایش شیوع چاقی در جمعیت عمومی، شیوع چاقی در زنان سنین باروری و دوران بارداری نیز افزایش یافته است</a:t>
            </a:r>
            <a:r>
              <a:rPr lang="fa-IR" sz="24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a:t>
            </a:r>
          </a:p>
          <a:p>
            <a:pPr algn="just" rtl="1"/>
            <a:r>
              <a:rPr lang="fa-IR" sz="24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 </a:t>
            </a:r>
            <a:r>
              <a:rPr lang="fa-IR" sz="2400" dirty="0">
                <a:solidFill>
                  <a:schemeClr val="tx1"/>
                </a:solidFill>
                <a:latin typeface="Calibri" panose="020F0502020204030204" pitchFamily="34" charset="0"/>
                <a:ea typeface="Calibri" panose="020F0502020204030204" pitchFamily="34" charset="0"/>
                <a:cs typeface="B Yagut" panose="00000400000000000000" pitchFamily="2" charset="-78"/>
              </a:rPr>
              <a:t>مرکز جمعیت ایالات متحده براساس اطلاعات آماری سلامت کشور، شیوع چاقی (</a:t>
            </a:r>
            <a:r>
              <a:rPr lang="en-US" sz="2400" dirty="0">
                <a:solidFill>
                  <a:schemeClr val="tx1"/>
                </a:solidFill>
                <a:latin typeface="Calibri" panose="020F0502020204030204" pitchFamily="34" charset="0"/>
                <a:ea typeface="Calibri" panose="020F0502020204030204" pitchFamily="34" charset="0"/>
                <a:cs typeface="B Yagut" panose="00000400000000000000" pitchFamily="2" charset="-78"/>
              </a:rPr>
              <a:t>BMI≥30</a:t>
            </a:r>
            <a:r>
              <a:rPr lang="fa-IR" sz="2400" dirty="0">
                <a:solidFill>
                  <a:schemeClr val="tx1"/>
                </a:solidFill>
                <a:latin typeface="Calibri" panose="020F0502020204030204" pitchFamily="34" charset="0"/>
                <a:ea typeface="Calibri" panose="020F0502020204030204" pitchFamily="34" charset="0"/>
                <a:cs typeface="B Yagut" panose="00000400000000000000" pitchFamily="2" charset="-78"/>
              </a:rPr>
              <a:t>) در زنان سنین 20 تا 39 سال را در سال های 2011 تا 2014 ، برابر با </a:t>
            </a:r>
            <a:r>
              <a:rPr lang="fa-IR" sz="24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34/4 </a:t>
            </a:r>
            <a:r>
              <a:rPr lang="fa-IR" sz="2400" dirty="0">
                <a:solidFill>
                  <a:schemeClr val="tx1"/>
                </a:solidFill>
                <a:latin typeface="Calibri" panose="020F0502020204030204" pitchFamily="34" charset="0"/>
                <a:ea typeface="Calibri" panose="020F0502020204030204" pitchFamily="34" charset="0"/>
                <a:cs typeface="B Yagut" panose="00000400000000000000" pitchFamily="2" charset="-78"/>
              </a:rPr>
              <a:t>درصد اعلام کرده است. </a:t>
            </a:r>
            <a:endParaRPr lang="fa-IR" sz="2400" dirty="0" smtClean="0">
              <a:solidFill>
                <a:schemeClr val="tx1"/>
              </a:solidFill>
              <a:latin typeface="Calibri" panose="020F0502020204030204" pitchFamily="34" charset="0"/>
              <a:ea typeface="Calibri" panose="020F0502020204030204" pitchFamily="34" charset="0"/>
              <a:cs typeface="B Yagut" panose="00000400000000000000" pitchFamily="2" charset="-78"/>
            </a:endParaRPr>
          </a:p>
          <a:p>
            <a:pPr algn="just" rtl="1"/>
            <a:r>
              <a:rPr lang="fa-IR" sz="24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این </a:t>
            </a:r>
            <a:r>
              <a:rPr lang="fa-IR" sz="2400" dirty="0">
                <a:solidFill>
                  <a:schemeClr val="tx1"/>
                </a:solidFill>
                <a:latin typeface="Calibri" panose="020F0502020204030204" pitchFamily="34" charset="0"/>
                <a:ea typeface="Calibri" panose="020F0502020204030204" pitchFamily="34" charset="0"/>
                <a:cs typeface="B Yagut" panose="00000400000000000000" pitchFamily="2" charset="-78"/>
              </a:rPr>
              <a:t>میزان در زنان سیاه پوست بالاتر و برابر با </a:t>
            </a:r>
            <a:r>
              <a:rPr lang="fa-IR" sz="24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59/9 </a:t>
            </a:r>
            <a:r>
              <a:rPr lang="fa-IR" sz="2400" dirty="0">
                <a:solidFill>
                  <a:schemeClr val="tx1"/>
                </a:solidFill>
                <a:latin typeface="Calibri" panose="020F0502020204030204" pitchFamily="34" charset="0"/>
                <a:ea typeface="Calibri" panose="020F0502020204030204" pitchFamily="34" charset="0"/>
                <a:cs typeface="B Yagut" panose="00000400000000000000" pitchFamily="2" charset="-78"/>
              </a:rPr>
              <a:t>درصد بوده است و به طور کلی نسبت به سال های قبل افزایش چشمگیری را نشان می دهد. </a:t>
            </a:r>
            <a:endParaRPr lang="en-US" sz="2400" dirty="0">
              <a:solidFill>
                <a:schemeClr val="tx1"/>
              </a:solidFill>
              <a:cs typeface="B Yagut"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4250691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36339"/>
          </a:xfrm>
        </p:spPr>
        <p:txBody>
          <a:bodyPr>
            <a:normAutofit fontScale="90000"/>
          </a:bodyPr>
          <a:lstStyle/>
          <a:p>
            <a:pPr algn="ctr" rtl="1"/>
            <a:r>
              <a:rPr lang="fa-IR" sz="31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عوارض چاقی </a:t>
            </a:r>
            <a:r>
              <a:rPr lang="fa-IR" sz="3100" b="1" kern="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در </a:t>
            </a:r>
            <a:r>
              <a:rPr lang="fa-IR" sz="31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بارداری</a:t>
            </a:r>
            <a:r>
              <a:rPr lang="en-US" sz="3200" b="1" kern="0"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t/>
            </a:r>
            <a:br>
              <a:rPr lang="en-US" sz="3200" b="1" kern="0"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br>
            <a:endParaRPr lang="en-US" dirty="0">
              <a:solidFill>
                <a:srgbClr val="C00000"/>
              </a:solidFill>
            </a:endParaRPr>
          </a:p>
        </p:txBody>
      </p:sp>
      <p:sp>
        <p:nvSpPr>
          <p:cNvPr id="3" name="Content Placeholder 2"/>
          <p:cNvSpPr>
            <a:spLocks noGrp="1"/>
          </p:cNvSpPr>
          <p:nvPr>
            <p:ph idx="1"/>
          </p:nvPr>
        </p:nvSpPr>
        <p:spPr>
          <a:xfrm>
            <a:off x="2453268" y="1572126"/>
            <a:ext cx="9051344" cy="4339096"/>
          </a:xfrm>
        </p:spPr>
        <p:txBody>
          <a:bodyPr>
            <a:normAutofit/>
          </a:bodyPr>
          <a:lstStyle/>
          <a:p>
            <a:pPr algn="just" rtl="1">
              <a:lnSpc>
                <a:spcPct val="107000"/>
              </a:lnSpc>
              <a:spcAft>
                <a:spcPts val="800"/>
              </a:spcAft>
            </a:pPr>
            <a:r>
              <a:rPr lang="fa-IR" sz="2400" dirty="0" smtClean="0">
                <a:latin typeface="Calibri" panose="020F0502020204030204" pitchFamily="34" charset="0"/>
                <a:ea typeface="Calibri" panose="020F0502020204030204" pitchFamily="34" charset="0"/>
                <a:cs typeface="B Yagut" panose="00000400000000000000" pitchFamily="2" charset="-78"/>
              </a:rPr>
              <a:t>چاقی </a:t>
            </a:r>
            <a:r>
              <a:rPr lang="fa-IR" sz="2400" dirty="0">
                <a:latin typeface="Calibri" panose="020F0502020204030204" pitchFamily="34" charset="0"/>
                <a:ea typeface="Calibri" panose="020F0502020204030204" pitchFamily="34" charset="0"/>
                <a:cs typeface="B Yagut" panose="00000400000000000000" pitchFamily="2" charset="-78"/>
              </a:rPr>
              <a:t>در بارداری با </a:t>
            </a:r>
            <a:r>
              <a:rPr lang="fa-IR" sz="2400" dirty="0" smtClean="0">
                <a:latin typeface="Calibri" panose="020F0502020204030204" pitchFamily="34" charset="0"/>
                <a:ea typeface="Calibri" panose="020F0502020204030204" pitchFamily="34" charset="0"/>
                <a:cs typeface="B Yagut" panose="00000400000000000000" pitchFamily="2" charset="-78"/>
              </a:rPr>
              <a:t>افزایش </a:t>
            </a:r>
            <a:r>
              <a:rPr lang="fa-IR" sz="2400" dirty="0">
                <a:latin typeface="Calibri" panose="020F0502020204030204" pitchFamily="34" charset="0"/>
                <a:ea typeface="Calibri" panose="020F0502020204030204" pitchFamily="34" charset="0"/>
                <a:cs typeface="B Yagut" panose="00000400000000000000" pitchFamily="2" charset="-78"/>
              </a:rPr>
              <a:t>عوارض و خطرات پره ناتال و مادری شامل سقط جنین، آنومالی های مادرزادی جنینی، ترومبوآمبولی، دیابت بارداری، پره اکلامپسی، اختلال لیبر، خونریزی پس از زایمان، عفونت زخم، مرده زایی و مرگ نوزادی، افزایش میزان سزارین و همچنین افزایش استفاده از خدمات و مراقبت های بهداشتی و هزینه ها همراه </a:t>
            </a:r>
            <a:r>
              <a:rPr lang="fa-IR" sz="2400" dirty="0" smtClean="0">
                <a:latin typeface="Calibri" panose="020F0502020204030204" pitchFamily="34" charset="0"/>
                <a:ea typeface="Calibri" panose="020F0502020204030204" pitchFamily="34" charset="0"/>
                <a:cs typeface="B Yagut" panose="00000400000000000000" pitchFamily="2" charset="-78"/>
              </a:rPr>
              <a:t>است.</a:t>
            </a:r>
          </a:p>
          <a:p>
            <a:pPr algn="just" rtl="1">
              <a:lnSpc>
                <a:spcPct val="107000"/>
              </a:lnSpc>
              <a:spcAft>
                <a:spcPts val="800"/>
              </a:spcAft>
            </a:pPr>
            <a:r>
              <a:rPr lang="fa-IR" sz="2400" dirty="0" smtClean="0">
                <a:latin typeface="Calibri" panose="020F0502020204030204" pitchFamily="34" charset="0"/>
                <a:ea typeface="Calibri" panose="020F0502020204030204" pitchFamily="34" charset="0"/>
                <a:cs typeface="B Yagut" panose="00000400000000000000" pitchFamily="2" charset="-78"/>
              </a:rPr>
              <a:t> </a:t>
            </a:r>
            <a:r>
              <a:rPr lang="fa-IR" sz="2400" dirty="0">
                <a:latin typeface="Calibri" panose="020F0502020204030204" pitchFamily="34" charset="0"/>
                <a:ea typeface="Calibri" panose="020F0502020204030204" pitchFamily="34" charset="0"/>
                <a:cs typeface="B Yagut" panose="00000400000000000000" pitchFamily="2" charset="-78"/>
              </a:rPr>
              <a:t>این خطرات با افزایش درجه چاقی بیشتر می شوند. </a:t>
            </a:r>
            <a:endParaRPr lang="fa-IR" sz="2400" dirty="0" smtClean="0">
              <a:latin typeface="Calibri" panose="020F0502020204030204" pitchFamily="34" charset="0"/>
              <a:ea typeface="Calibri" panose="020F0502020204030204" pitchFamily="34" charset="0"/>
              <a:cs typeface="B Yagut" panose="00000400000000000000" pitchFamily="2" charset="-78"/>
            </a:endParaRPr>
          </a:p>
          <a:p>
            <a:pPr algn="just" rtl="1">
              <a:lnSpc>
                <a:spcPct val="107000"/>
              </a:lnSpc>
              <a:spcAft>
                <a:spcPts val="800"/>
              </a:spcAft>
            </a:pPr>
            <a:r>
              <a:rPr lang="fa-IR" sz="2400" dirty="0" smtClean="0">
                <a:latin typeface="Calibri" panose="020F0502020204030204" pitchFamily="34" charset="0"/>
                <a:ea typeface="Calibri" panose="020F0502020204030204" pitchFamily="34" charset="0"/>
                <a:cs typeface="B Yagut" panose="00000400000000000000" pitchFamily="2" charset="-78"/>
              </a:rPr>
              <a:t>کاهش </a:t>
            </a:r>
            <a:r>
              <a:rPr lang="fa-IR" sz="2400" dirty="0">
                <a:latin typeface="Calibri" panose="020F0502020204030204" pitchFamily="34" charset="0"/>
                <a:ea typeface="Calibri" panose="020F0502020204030204" pitchFamily="34" charset="0"/>
                <a:cs typeface="B Yagut" panose="00000400000000000000" pitchFamily="2" charset="-78"/>
              </a:rPr>
              <a:t>میزان باروری به دلیل افزایش مقاومت نسبت به انسولین نیز از جمله عوارض چاقی می باشد.</a:t>
            </a:r>
            <a:endParaRPr lang="en-US" sz="2400" dirty="0">
              <a:latin typeface="Calibri" panose="020F0502020204030204" pitchFamily="34" charset="0"/>
              <a:ea typeface="Calibri" panose="020F0502020204030204" pitchFamily="34" charset="0"/>
              <a:cs typeface="B Yagut" panose="00000400000000000000" pitchFamily="2" charset="-78"/>
            </a:endParaRPr>
          </a:p>
          <a:p>
            <a:pPr algn="just"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3212435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31815" y="696846"/>
            <a:ext cx="8911687" cy="830617"/>
          </a:xfrm>
        </p:spPr>
        <p:txBody>
          <a:bodyPr>
            <a:normAutofit/>
          </a:bodyPr>
          <a:lstStyle/>
          <a:p>
            <a:pPr algn="ctr"/>
            <a:r>
              <a:rPr lang="en-US" sz="2800" dirty="0">
                <a:solidFill>
                  <a:srgbClr val="C00000"/>
                </a:solidFill>
                <a:latin typeface="Calibri" panose="020F0502020204030204" pitchFamily="34" charset="0"/>
                <a:ea typeface="Calibri" panose="020F0502020204030204" pitchFamily="34" charset="0"/>
                <a:cs typeface="B Yagut" panose="00000400000000000000" pitchFamily="2" charset="-78"/>
              </a:rPr>
              <a:t>Potential Issues in Pregnancy</a:t>
            </a:r>
            <a:endParaRPr lang="en-US" sz="2800" dirty="0">
              <a:solidFill>
                <a:srgbClr val="C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035423936"/>
              </p:ext>
            </p:extLst>
          </p:nvPr>
        </p:nvGraphicFramePr>
        <p:xfrm>
          <a:off x="2296390" y="1413164"/>
          <a:ext cx="8740577" cy="5148057"/>
        </p:xfrm>
        <a:graphic>
          <a:graphicData uri="http://schemas.openxmlformats.org/drawingml/2006/table">
            <a:tbl>
              <a:tblPr rtl="1" firstRow="1" firstCol="1" bandRow="1"/>
              <a:tblGrid>
                <a:gridCol w="6991051"/>
                <a:gridCol w="1749526"/>
              </a:tblGrid>
              <a:tr h="468005">
                <a:tc>
                  <a:txBody>
                    <a:bodyPr/>
                    <a:lstStyle/>
                    <a:p>
                      <a:pPr algn="ctr" rtl="1">
                        <a:lnSpc>
                          <a:spcPct val="107000"/>
                        </a:lnSpc>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COMPLICATION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rtl="1">
                        <a:lnSpc>
                          <a:spcPct val="107000"/>
                        </a:lnSpc>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STAGE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r>
              <a:tr h="1872021">
                <a:tc>
                  <a:txBody>
                    <a:bodyPr/>
                    <a:lstStyle/>
                    <a:p>
                      <a:pPr algn="just" rtl="0">
                        <a:lnSpc>
                          <a:spcPct val="107000"/>
                        </a:lnSpc>
                        <a:spcAft>
                          <a:spcPts val="0"/>
                        </a:spcAft>
                      </a:pPr>
                      <a:r>
                        <a:rPr lang="en-US" sz="2000" dirty="0">
                          <a:effectLst/>
                          <a:latin typeface="Times New Roman" panose="02020603050405020304" pitchFamily="18" charset="0"/>
                          <a:ea typeface="Calibri" panose="020F0502020204030204" pitchFamily="34" charset="0"/>
                          <a:cs typeface="Times New Roman" panose="02020603050405020304" pitchFamily="18" charset="0"/>
                        </a:rPr>
                        <a:t>Early pregnancy loss, Occult type 2 diabetes, Gestational diabetes, Pregnancy associated hypertension, Indicated and spontaneous preterm birth, Post-term pregnancy, Multifetal pregnancy, Obstructive sleep apnea, Carpal tunnel syndrome</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600" b="1" dirty="0" smtClean="0">
                          <a:solidFill>
                            <a:srgbClr val="000000"/>
                          </a:solidFill>
                          <a:effectLst/>
                          <a:latin typeface="Arial" panose="020B0604020202090204" pitchFamily="34" charset="0"/>
                          <a:ea typeface="Calibri" panose="020F0502020204030204" pitchFamily="34" charset="0"/>
                          <a:cs typeface="Times New Roman" panose="02020603050405020304" pitchFamily="18" charset="0"/>
                        </a:rPr>
                        <a:t>Antepartum</a:t>
                      </a:r>
                    </a:p>
                    <a:p>
                      <a:pPr algn="ctr" rtl="1">
                        <a:lnSpc>
                          <a:spcPct val="107000"/>
                        </a:lnSpc>
                        <a:spcAft>
                          <a:spcPts val="0"/>
                        </a:spcAft>
                      </a:pPr>
                      <a:endParaRPr lang="en-US" sz="1600" b="1" dirty="0" smtClean="0">
                        <a:solidFill>
                          <a:srgbClr val="000000"/>
                        </a:solidFill>
                        <a:effectLst/>
                        <a:latin typeface="Arial" panose="020B0604020202090204" pitchFamily="34" charset="0"/>
                        <a:ea typeface="Calibri" panose="020F0502020204030204" pitchFamily="34" charset="0"/>
                        <a:cs typeface="Times New Roman" panose="02020603050405020304" pitchFamily="18" charset="0"/>
                      </a:endParaRPr>
                    </a:p>
                    <a:p>
                      <a:pPr algn="ctr" rtl="1">
                        <a:lnSpc>
                          <a:spcPct val="107000"/>
                        </a:lnSpc>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1404016">
                <a:tc>
                  <a:txBody>
                    <a:bodyPr/>
                    <a:lstStyle/>
                    <a:p>
                      <a:pPr algn="just" rtl="0">
                        <a:lnSpc>
                          <a:spcPct val="107000"/>
                        </a:lnSpc>
                        <a:spcAft>
                          <a:spcPts val="0"/>
                        </a:spcAft>
                      </a:pP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Induction, Progress of labor, Cesarean delivery, Trial of labor after cesarean delivery, Difficulties with </a:t>
                      </a:r>
                      <a:r>
                        <a:rPr lang="en-US"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anesthesia,</a:t>
                      </a:r>
                      <a:r>
                        <a:rPr lang="en-US" sz="2000" baseline="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0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Complications </a:t>
                      </a: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related to macrosomia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600" b="1" dirty="0">
                          <a:solidFill>
                            <a:srgbClr val="000000"/>
                          </a:solidFill>
                          <a:effectLst/>
                          <a:latin typeface="Arial" panose="020B0604020202090204" pitchFamily="34" charset="0"/>
                          <a:ea typeface="Calibri" panose="020F0502020204030204" pitchFamily="34" charset="0"/>
                          <a:cs typeface="Times New Roman" panose="02020603050405020304" pitchFamily="18" charset="0"/>
                        </a:rPr>
                        <a:t>Intrapartum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468005">
                <a:tc>
                  <a:txBody>
                    <a:bodyPr/>
                    <a:lstStyle/>
                    <a:p>
                      <a:pPr algn="just" rtl="0">
                        <a:lnSpc>
                          <a:spcPct val="107000"/>
                        </a:lnSpc>
                        <a:spcAft>
                          <a:spcPts val="0"/>
                        </a:spcAft>
                      </a:pPr>
                      <a:r>
                        <a:rPr lang="en-US" sz="20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Venous thromboembolism, Infection, Postpartum depression,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600" b="1" dirty="0">
                          <a:solidFill>
                            <a:srgbClr val="000000"/>
                          </a:solidFill>
                          <a:effectLst/>
                          <a:latin typeface="Arial" panose="020B0604020202090204" pitchFamily="34" charset="0"/>
                          <a:ea typeface="Calibri" panose="020F0502020204030204" pitchFamily="34" charset="0"/>
                          <a:cs typeface="Times New Roman" panose="02020603050405020304" pitchFamily="18" charset="0"/>
                        </a:rPr>
                        <a:t>Postpartum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936010">
                <a:tc>
                  <a:txBody>
                    <a:bodyPr/>
                    <a:lstStyle/>
                    <a:p>
                      <a:pPr algn="just" rtl="0">
                        <a:lnSpc>
                          <a:spcPct val="107000"/>
                        </a:lnSpc>
                        <a:spcAft>
                          <a:spcPts val="0"/>
                        </a:spcAft>
                      </a:pPr>
                      <a:r>
                        <a:rPr lang="en-US"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Congenital anomalies, Asphyxia and death, Prematurity, Large for gestational age, Asthma, Childhood obesity, Neurodevelopment,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07000"/>
                        </a:lnSpc>
                        <a:spcAft>
                          <a:spcPts val="0"/>
                        </a:spcAft>
                      </a:pPr>
                      <a:r>
                        <a:rPr lang="en-US" sz="1600" b="1" dirty="0">
                          <a:solidFill>
                            <a:srgbClr val="000000"/>
                          </a:solidFill>
                          <a:effectLst/>
                          <a:latin typeface="Arial" panose="020B0604020202090204" pitchFamily="34" charset="0"/>
                          <a:ea typeface="Calibri" panose="020F0502020204030204" pitchFamily="34" charset="0"/>
                          <a:cs typeface="Times New Roman" panose="02020603050405020304" pitchFamily="18" charset="0"/>
                        </a:rPr>
                        <a:t>Offspring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bl>
          </a:graphicData>
        </a:graphic>
      </p:graphicFrame>
      <p:sp>
        <p:nvSpPr>
          <p:cNvPr id="6" name="Slide Number Placeholder 5"/>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6513407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2400" b="1" dirty="0">
                <a:solidFill>
                  <a:srgbClr val="C00000"/>
                </a:solidFill>
                <a:latin typeface="Calibri" panose="020F0502020204030204" pitchFamily="34" charset="0"/>
                <a:ea typeface="Calibri" panose="020F0502020204030204" pitchFamily="34" charset="0"/>
                <a:cs typeface="B Yagut" panose="00000400000000000000" pitchFamily="2" charset="-78"/>
              </a:rPr>
              <a:t>وزن گیری مادر و نیاز به انرژی</a:t>
            </a:r>
            <a:r>
              <a:rPr lang="en-US" sz="2400" b="1" dirty="0">
                <a:solidFill>
                  <a:srgbClr val="C00000"/>
                </a:solidFill>
                <a:latin typeface="Calibri" panose="020F0502020204030204" pitchFamily="34" charset="0"/>
                <a:ea typeface="Calibri" panose="020F0502020204030204" pitchFamily="34" charset="0"/>
                <a:cs typeface="B Yagut" panose="00000400000000000000" pitchFamily="2" charset="-78"/>
              </a:rPr>
              <a:t/>
            </a:r>
            <a:br>
              <a:rPr lang="en-US" sz="2400" b="1" dirty="0">
                <a:solidFill>
                  <a:srgbClr val="C00000"/>
                </a:solidFill>
                <a:latin typeface="Calibri" panose="020F0502020204030204" pitchFamily="34" charset="0"/>
                <a:ea typeface="Calibri" panose="020F0502020204030204" pitchFamily="34" charset="0"/>
                <a:cs typeface="B Yagut" panose="00000400000000000000" pitchFamily="2" charset="-78"/>
              </a:rPr>
            </a:br>
            <a:endParaRPr lang="en-US" sz="2400" b="1" dirty="0">
              <a:solidFill>
                <a:srgbClr val="C00000"/>
              </a:solidFill>
              <a:cs typeface="B Yagut" panose="00000400000000000000" pitchFamily="2" charset="-78"/>
            </a:endParaRPr>
          </a:p>
        </p:txBody>
      </p:sp>
      <p:sp>
        <p:nvSpPr>
          <p:cNvPr id="3" name="Content Placeholder 2"/>
          <p:cNvSpPr>
            <a:spLocks noGrp="1"/>
          </p:cNvSpPr>
          <p:nvPr>
            <p:ph idx="1"/>
          </p:nvPr>
        </p:nvSpPr>
        <p:spPr>
          <a:xfrm>
            <a:off x="2589212" y="2133600"/>
            <a:ext cx="8915400" cy="1535430"/>
          </a:xfrm>
        </p:spPr>
        <p:txBody>
          <a:bodyPr>
            <a:normAutofit/>
          </a:bodyPr>
          <a:lstStyle/>
          <a:p>
            <a:pPr algn="just" rtl="1"/>
            <a:r>
              <a:rPr lang="fa-IR" sz="2000" dirty="0" smtClean="0">
                <a:latin typeface="Calibri" panose="020F0502020204030204" pitchFamily="34" charset="0"/>
                <a:ea typeface="Calibri" panose="020F0502020204030204" pitchFamily="34" charset="0"/>
                <a:cs typeface="B Yagut" panose="00000400000000000000" pitchFamily="2" charset="-78"/>
              </a:rPr>
              <a:t>به </a:t>
            </a:r>
            <a:r>
              <a:rPr lang="fa-IR" sz="2000" dirty="0">
                <a:latin typeface="Calibri" panose="020F0502020204030204" pitchFamily="34" charset="0"/>
                <a:ea typeface="Calibri" panose="020F0502020204030204" pitchFamily="34" charset="0"/>
                <a:cs typeface="B Yagut" panose="00000400000000000000" pitchFamily="2" charset="-78"/>
              </a:rPr>
              <a:t>دلیل رسوب بالای چربی در زنان با شاخص توده بدنی بالا </a:t>
            </a:r>
            <a:r>
              <a:rPr lang="fa-IR" sz="2000" dirty="0" smtClean="0">
                <a:latin typeface="Calibri" panose="020F0502020204030204" pitchFamily="34" charset="0"/>
                <a:ea typeface="Calibri" panose="020F0502020204030204" pitchFamily="34" charset="0"/>
                <a:cs typeface="B Yagut" panose="00000400000000000000" pitchFamily="2" charset="-78"/>
              </a:rPr>
              <a:t>هزینه - </a:t>
            </a:r>
            <a:r>
              <a:rPr lang="fa-IR" sz="2000" dirty="0">
                <a:latin typeface="Calibri" panose="020F0502020204030204" pitchFamily="34" charset="0"/>
                <a:ea typeface="Calibri" panose="020F0502020204030204" pitchFamily="34" charset="0"/>
                <a:cs typeface="B Yagut" panose="00000400000000000000" pitchFamily="2" charset="-78"/>
              </a:rPr>
              <a:t>انرژی برای این زنان به طور چشمگیری کم تر است و بنابراین توصیه وزن گیری مناسب برای زنان چاق افزایش 5 تا 9 کیلوگرم است</a:t>
            </a:r>
            <a:endParaRPr lang="en-US" sz="2000" dirty="0"/>
          </a:p>
        </p:txBody>
      </p:sp>
      <p:graphicFrame>
        <p:nvGraphicFramePr>
          <p:cNvPr id="5" name="Table 4"/>
          <p:cNvGraphicFramePr>
            <a:graphicFrameLocks noGrp="1"/>
          </p:cNvGraphicFramePr>
          <p:nvPr>
            <p:extLst>
              <p:ext uri="{D42A27DB-BD31-4B8C-83A1-F6EECF244321}">
                <p14:modId xmlns:p14="http://schemas.microsoft.com/office/powerpoint/2010/main" val="4086275465"/>
              </p:ext>
            </p:extLst>
          </p:nvPr>
        </p:nvGraphicFramePr>
        <p:xfrm>
          <a:off x="4240530" y="3417570"/>
          <a:ext cx="5143500" cy="2640329"/>
        </p:xfrm>
        <a:graphic>
          <a:graphicData uri="http://schemas.openxmlformats.org/drawingml/2006/table">
            <a:tbl>
              <a:tblPr rtl="1" firstRow="1" firstCol="1" bandRow="1">
                <a:tableStyleId>{5C22544A-7EE6-4342-B048-85BDC9FD1C3A}</a:tableStyleId>
              </a:tblPr>
              <a:tblGrid>
                <a:gridCol w="2399088"/>
                <a:gridCol w="2744412"/>
              </a:tblGrid>
              <a:tr h="896653">
                <a:tc>
                  <a:txBody>
                    <a:bodyPr/>
                    <a:lstStyle/>
                    <a:p>
                      <a:pPr algn="ctr" rtl="1">
                        <a:lnSpc>
                          <a:spcPct val="107000"/>
                        </a:lnSpc>
                        <a:spcAft>
                          <a:spcPts val="0"/>
                        </a:spcAft>
                      </a:pPr>
                      <a:r>
                        <a:rPr lang="fa-IR" sz="2400" dirty="0">
                          <a:effectLst/>
                          <a:cs typeface="B Yagut" panose="00000400000000000000" pitchFamily="2" charset="-78"/>
                        </a:rPr>
                        <a:t>شاخص توده بدنی</a:t>
                      </a:r>
                      <a:endParaRPr lang="en-US" sz="24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tc>
                <a:tc>
                  <a:txBody>
                    <a:bodyPr/>
                    <a:lstStyle/>
                    <a:p>
                      <a:pPr algn="ctr" rtl="1">
                        <a:lnSpc>
                          <a:spcPct val="107000"/>
                        </a:lnSpc>
                        <a:spcAft>
                          <a:spcPts val="0"/>
                        </a:spcAft>
                      </a:pPr>
                      <a:r>
                        <a:rPr lang="fa-IR" sz="2400" dirty="0">
                          <a:effectLst/>
                          <a:cs typeface="B Yagut" panose="00000400000000000000" pitchFamily="2" charset="-78"/>
                        </a:rPr>
                        <a:t>افزایش وزن(</a:t>
                      </a:r>
                      <a:r>
                        <a:rPr lang="en-US" sz="2000" dirty="0">
                          <a:effectLst/>
                          <a:cs typeface="B Yagut" panose="00000400000000000000" pitchFamily="2" charset="-78"/>
                        </a:rPr>
                        <a:t>Kg</a:t>
                      </a:r>
                      <a:r>
                        <a:rPr lang="fa-IR" sz="2400" dirty="0">
                          <a:effectLst/>
                          <a:cs typeface="B Yagut" panose="00000400000000000000" pitchFamily="2" charset="-78"/>
                        </a:rPr>
                        <a:t>)</a:t>
                      </a:r>
                      <a:endParaRPr lang="en-US" sz="24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tc>
              </a:tr>
              <a:tr h="435919">
                <a:tc>
                  <a:txBody>
                    <a:bodyPr/>
                    <a:lstStyle/>
                    <a:p>
                      <a:pPr algn="just" rtl="1">
                        <a:lnSpc>
                          <a:spcPct val="107000"/>
                        </a:lnSpc>
                        <a:spcAft>
                          <a:spcPts val="0"/>
                        </a:spcAft>
                      </a:pPr>
                      <a:r>
                        <a:rPr lang="fa-IR" sz="2400">
                          <a:effectLst/>
                          <a:cs typeface="B Yagut" panose="00000400000000000000" pitchFamily="2" charset="-78"/>
                        </a:rPr>
                        <a:t>کم</a:t>
                      </a:r>
                      <a:endParaRPr lang="en-US" sz="240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tc>
                <a:tc>
                  <a:txBody>
                    <a:bodyPr/>
                    <a:lstStyle/>
                    <a:p>
                      <a:pPr algn="ctr" rtl="1">
                        <a:lnSpc>
                          <a:spcPct val="107000"/>
                        </a:lnSpc>
                        <a:spcAft>
                          <a:spcPts val="0"/>
                        </a:spcAft>
                      </a:pPr>
                      <a:r>
                        <a:rPr lang="fa-IR" sz="2400" dirty="0" smtClean="0">
                          <a:effectLst/>
                          <a:cs typeface="B Yagut" panose="00000400000000000000" pitchFamily="2" charset="-78"/>
                        </a:rPr>
                        <a:t>18-12/5</a:t>
                      </a:r>
                      <a:endParaRPr lang="en-US" sz="24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tc>
              </a:tr>
              <a:tr h="435919">
                <a:tc>
                  <a:txBody>
                    <a:bodyPr/>
                    <a:lstStyle/>
                    <a:p>
                      <a:pPr algn="just" rtl="1">
                        <a:lnSpc>
                          <a:spcPct val="107000"/>
                        </a:lnSpc>
                        <a:spcAft>
                          <a:spcPts val="0"/>
                        </a:spcAft>
                      </a:pPr>
                      <a:r>
                        <a:rPr lang="fa-IR" sz="2400">
                          <a:effectLst/>
                          <a:cs typeface="B Yagut" panose="00000400000000000000" pitchFamily="2" charset="-78"/>
                        </a:rPr>
                        <a:t>نرمال</a:t>
                      </a:r>
                      <a:endParaRPr lang="en-US" sz="240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tc>
                <a:tc>
                  <a:txBody>
                    <a:bodyPr/>
                    <a:lstStyle/>
                    <a:p>
                      <a:pPr algn="ctr" rtl="1">
                        <a:lnSpc>
                          <a:spcPct val="107000"/>
                        </a:lnSpc>
                        <a:spcAft>
                          <a:spcPts val="0"/>
                        </a:spcAft>
                      </a:pPr>
                      <a:r>
                        <a:rPr lang="fa-IR" sz="2400" dirty="0" smtClean="0">
                          <a:effectLst/>
                          <a:cs typeface="B Yagut" panose="00000400000000000000" pitchFamily="2" charset="-78"/>
                        </a:rPr>
                        <a:t>16-11/5</a:t>
                      </a:r>
                      <a:endParaRPr lang="en-US" sz="24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tc>
              </a:tr>
              <a:tr h="435919">
                <a:tc>
                  <a:txBody>
                    <a:bodyPr/>
                    <a:lstStyle/>
                    <a:p>
                      <a:pPr algn="just" rtl="1">
                        <a:lnSpc>
                          <a:spcPct val="107000"/>
                        </a:lnSpc>
                        <a:spcAft>
                          <a:spcPts val="0"/>
                        </a:spcAft>
                      </a:pPr>
                      <a:r>
                        <a:rPr lang="fa-IR" sz="2400">
                          <a:effectLst/>
                          <a:cs typeface="B Yagut" panose="00000400000000000000" pitchFamily="2" charset="-78"/>
                        </a:rPr>
                        <a:t>اضافه وزن</a:t>
                      </a:r>
                      <a:endParaRPr lang="en-US" sz="240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tc>
                <a:tc>
                  <a:txBody>
                    <a:bodyPr/>
                    <a:lstStyle/>
                    <a:p>
                      <a:pPr algn="ctr" rtl="1">
                        <a:lnSpc>
                          <a:spcPct val="107000"/>
                        </a:lnSpc>
                        <a:spcAft>
                          <a:spcPts val="0"/>
                        </a:spcAft>
                      </a:pPr>
                      <a:r>
                        <a:rPr lang="fa-IR" sz="2400" dirty="0" smtClean="0">
                          <a:effectLst/>
                          <a:cs typeface="B Yagut" panose="00000400000000000000" pitchFamily="2" charset="-78"/>
                        </a:rPr>
                        <a:t>11/5-7</a:t>
                      </a:r>
                      <a:endParaRPr lang="en-US" sz="24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tc>
              </a:tr>
              <a:tr h="435919">
                <a:tc>
                  <a:txBody>
                    <a:bodyPr/>
                    <a:lstStyle/>
                    <a:p>
                      <a:pPr algn="just" rtl="1">
                        <a:lnSpc>
                          <a:spcPct val="107000"/>
                        </a:lnSpc>
                        <a:spcAft>
                          <a:spcPts val="0"/>
                        </a:spcAft>
                      </a:pPr>
                      <a:r>
                        <a:rPr lang="fa-IR" sz="2400">
                          <a:effectLst/>
                          <a:cs typeface="B Yagut" panose="00000400000000000000" pitchFamily="2" charset="-78"/>
                        </a:rPr>
                        <a:t>چاق</a:t>
                      </a:r>
                      <a:endParaRPr lang="en-US" sz="240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tc>
                <a:tc>
                  <a:txBody>
                    <a:bodyPr/>
                    <a:lstStyle/>
                    <a:p>
                      <a:pPr algn="ctr" rtl="1">
                        <a:lnSpc>
                          <a:spcPct val="107000"/>
                        </a:lnSpc>
                        <a:spcAft>
                          <a:spcPts val="0"/>
                        </a:spcAft>
                      </a:pPr>
                      <a:r>
                        <a:rPr lang="fa-IR" sz="2400" dirty="0">
                          <a:effectLst/>
                          <a:cs typeface="B Yagut" panose="00000400000000000000" pitchFamily="2" charset="-78"/>
                        </a:rPr>
                        <a:t>9-5</a:t>
                      </a:r>
                      <a:endParaRPr lang="en-US" sz="24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tc>
              </a:tr>
            </a:tbl>
          </a:graphicData>
        </a:graphic>
      </p:graphicFrame>
      <p:sp>
        <p:nvSpPr>
          <p:cNvPr id="6" name="Slide Number Placeholder 5"/>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2051815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40623" y="2205990"/>
            <a:ext cx="8915399" cy="3508651"/>
          </a:xfrm>
        </p:spPr>
        <p:txBody>
          <a:bodyPr>
            <a:normAutofit/>
          </a:bodyPr>
          <a:lstStyle/>
          <a:p>
            <a:pPr algn="ctr" rtl="1">
              <a:lnSpc>
                <a:spcPct val="107000"/>
              </a:lnSpc>
              <a:spcBef>
                <a:spcPts val="1200"/>
              </a:spcBef>
              <a:spcAft>
                <a:spcPts val="0"/>
              </a:spcAft>
            </a:pPr>
            <a:r>
              <a:rPr lang="fa-IR" sz="3200" b="1" kern="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مراقبت های پیش از </a:t>
            </a:r>
            <a:r>
              <a:rPr lang="fa-IR" sz="32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بارداری</a:t>
            </a:r>
            <a:br>
              <a:rPr lang="fa-IR" sz="32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r>
              <a:rPr lang="fa-IR" sz="32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 </a:t>
            </a:r>
            <a:r>
              <a:rPr lang="fa-IR" sz="3200" b="1" kern="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و </a:t>
            </a:r>
            <a:r>
              <a:rPr lang="fa-IR" sz="32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
            </a:r>
            <a:br>
              <a:rPr lang="fa-IR" sz="32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r>
              <a:rPr lang="fa-IR" sz="32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بارداری</a:t>
            </a:r>
            <a:br>
              <a:rPr lang="fa-IR" sz="32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r>
              <a:rPr lang="fa-IR" sz="32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 در</a:t>
            </a:r>
            <a:br>
              <a:rPr lang="fa-IR" sz="32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r>
              <a:rPr lang="fa-IR" sz="32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 </a:t>
            </a:r>
            <a:r>
              <a:rPr lang="fa-IR" sz="3200" b="1" kern="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زنان چاق</a:t>
            </a:r>
            <a:r>
              <a:rPr lang="en-US" sz="32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r>
            <a:br>
              <a:rPr lang="en-US" sz="3200"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br>
            <a:endParaRPr lang="en-US" sz="3200"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473467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852710"/>
            <a:ext cx="8911687" cy="747490"/>
          </a:xfrm>
        </p:spPr>
        <p:txBody>
          <a:bodyPr>
            <a:normAutofit fontScale="90000"/>
          </a:bodyPr>
          <a:lstStyle/>
          <a:p>
            <a:pPr algn="r"/>
            <a:r>
              <a:rPr lang="fa-IR" sz="2800" b="1"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پیش </a:t>
            </a:r>
            <a:r>
              <a:rPr lang="fa-IR" sz="2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از </a:t>
            </a:r>
            <a:r>
              <a:rPr lang="fa-IR" sz="2800" b="1"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بارداری</a:t>
            </a:r>
            <a:r>
              <a:rPr lang="en-US" sz="2800" b="1"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t/>
            </a:r>
            <a:br>
              <a:rPr lang="en-US" sz="2800" b="1"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br>
            <a:endParaRPr lang="en-US" sz="2800" dirty="0">
              <a:solidFill>
                <a:srgbClr val="C00000"/>
              </a:solidFill>
            </a:endParaRPr>
          </a:p>
        </p:txBody>
      </p:sp>
      <p:sp>
        <p:nvSpPr>
          <p:cNvPr id="3" name="Content Placeholder 2"/>
          <p:cNvSpPr>
            <a:spLocks noGrp="1"/>
          </p:cNvSpPr>
          <p:nvPr>
            <p:ph idx="1"/>
          </p:nvPr>
        </p:nvSpPr>
        <p:spPr>
          <a:xfrm>
            <a:off x="2589212" y="2133600"/>
            <a:ext cx="8915400" cy="3241288"/>
          </a:xfrm>
        </p:spPr>
        <p:txBody>
          <a:bodyPr>
            <a:normAutofit/>
          </a:bodyPr>
          <a:lstStyle/>
          <a:p>
            <a:pPr algn="just" rtl="1">
              <a:lnSpc>
                <a:spcPct val="107000"/>
              </a:lnSpc>
              <a:spcAft>
                <a:spcPts val="800"/>
              </a:spcAft>
            </a:pPr>
            <a:r>
              <a:rPr lang="ar-SA" sz="2000" b="1" dirty="0" smtClean="0">
                <a:solidFill>
                  <a:schemeClr val="accent1">
                    <a:lumMod val="75000"/>
                  </a:schemeClr>
                </a:solidFill>
                <a:latin typeface="Calibri Light" panose="020F0302020204030204" pitchFamily="34" charset="0"/>
                <a:ea typeface="Times New Roman" panose="02020603050405020304" pitchFamily="18" charset="0"/>
                <a:cs typeface="B Yagut" panose="00000400000000000000" pitchFamily="2" charset="-78"/>
              </a:rPr>
              <a:t>مشاوره </a:t>
            </a:r>
            <a:r>
              <a:rPr lang="ar-SA" sz="2000" b="1" dirty="0">
                <a:solidFill>
                  <a:schemeClr val="accent1">
                    <a:lumMod val="75000"/>
                  </a:schemeClr>
                </a:solidFill>
                <a:latin typeface="Calibri Light" panose="020F0302020204030204" pitchFamily="34" charset="0"/>
                <a:ea typeface="Times New Roman" panose="02020603050405020304" pitchFamily="18" charset="0"/>
                <a:cs typeface="B Yagut" panose="00000400000000000000" pitchFamily="2" charset="-78"/>
              </a:rPr>
              <a:t>پیش از بارداری ، ارزیابی و </a:t>
            </a:r>
            <a:r>
              <a:rPr lang="ar-SA" sz="2000" b="1" dirty="0" smtClean="0">
                <a:solidFill>
                  <a:schemeClr val="accent1">
                    <a:lumMod val="75000"/>
                  </a:schemeClr>
                </a:solidFill>
                <a:latin typeface="Calibri Light" panose="020F0302020204030204" pitchFamily="34" charset="0"/>
                <a:ea typeface="Times New Roman" panose="02020603050405020304" pitchFamily="18" charset="0"/>
                <a:cs typeface="B Yagut" panose="00000400000000000000" pitchFamily="2" charset="-78"/>
              </a:rPr>
              <a:t>مراقبت</a:t>
            </a:r>
            <a:endParaRPr lang="fa-IR" sz="2000" b="1" dirty="0" smtClean="0">
              <a:solidFill>
                <a:schemeClr val="accent1">
                  <a:lumMod val="75000"/>
                </a:schemeClr>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Aft>
                <a:spcPts val="800"/>
              </a:spcAft>
            </a:pPr>
            <a:r>
              <a:rPr lang="ar-SA"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سرویس های ارائه دهنده خدمات اولیه بایستی اطمینان حاصل کنند که تمامی زنان سنین باروری، فرصت دستیابی به وزن اید</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ه </a:t>
            </a:r>
            <a:r>
              <a:rPr lang="ar-SA"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آل را پیش از باردار شدن دارند.</a:t>
            </a:r>
            <a:endPar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Aft>
                <a:spcPts val="800"/>
              </a:spcAft>
            </a:pPr>
            <a:r>
              <a:rPr lang="ar-SA"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 مشاوره در رابطه با وزن</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 و</a:t>
            </a:r>
            <a:r>
              <a:rPr lang="ar-SA"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 سبک زندگی بایستی در جلسات مشاوره تنظیم خانواده انجام شده؛ وزن، شاخص توده بدنی و </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اندازه </a:t>
            </a:r>
            <a:r>
              <a:rPr lang="ar-SA"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دور مچ باید به طور منظم ارزیابی شود.</a:t>
            </a:r>
            <a:endParaRPr lang="en-US" sz="2000" dirty="0" smtClean="0">
              <a:solidFill>
                <a:schemeClr val="tx1"/>
              </a:solidFill>
              <a:latin typeface="Calibri" panose="020F0502020204030204" pitchFamily="34" charset="0"/>
              <a:ea typeface="Calibri" panose="020F0502020204030204" pitchFamily="34" charset="0"/>
              <a:cs typeface="B Yagut" panose="00000400000000000000" pitchFamily="2" charset="-78"/>
            </a:endParaRPr>
          </a:p>
          <a:p>
            <a:pPr algn="just" rtl="1">
              <a:lnSpc>
                <a:spcPct val="107000"/>
              </a:lnSpc>
              <a:spcAft>
                <a:spcPts val="800"/>
              </a:spcAft>
            </a:pPr>
            <a:endPar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Aft>
                <a:spcPts val="800"/>
              </a:spcAft>
            </a:pPr>
            <a:endPar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Aft>
                <a:spcPts val="800"/>
              </a:spcAft>
            </a:pPr>
            <a:endPar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652736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2255" y="624110"/>
            <a:ext cx="9642358" cy="793210"/>
          </a:xfrm>
        </p:spPr>
        <p:txBody>
          <a:bodyPr>
            <a:normAutofit/>
          </a:bodyPr>
          <a:lstStyle/>
          <a:p>
            <a:pPr algn="r" rtl="1"/>
            <a:r>
              <a:rPr lang="ar-SA" sz="2000" b="1" dirty="0" smtClean="0">
                <a:solidFill>
                  <a:srgbClr val="1F4D78"/>
                </a:solidFill>
                <a:latin typeface="Calibri Light" panose="020F0302020204030204" pitchFamily="34" charset="0"/>
                <a:ea typeface="Times New Roman" panose="02020603050405020304" pitchFamily="18" charset="0"/>
                <a:cs typeface="B Yagut" panose="00000400000000000000" pitchFamily="2" charset="-78"/>
              </a:rPr>
              <a:t>همه </a:t>
            </a:r>
            <a:r>
              <a:rPr lang="ar-SA" sz="2000" b="1" dirty="0">
                <a:solidFill>
                  <a:srgbClr val="1F4D78"/>
                </a:solidFill>
                <a:latin typeface="Calibri Light" panose="020F0302020204030204" pitchFamily="34" charset="0"/>
                <a:ea typeface="Times New Roman" panose="02020603050405020304" pitchFamily="18" charset="0"/>
                <a:cs typeface="B Yagut" panose="00000400000000000000" pitchFamily="2" charset="-78"/>
              </a:rPr>
              <a:t>زنان چاق </a:t>
            </a:r>
            <a:r>
              <a:rPr lang="fa-IR" sz="2000" b="1" dirty="0" smtClean="0">
                <a:solidFill>
                  <a:srgbClr val="1F4D78"/>
                </a:solidFill>
                <a:latin typeface="Calibri Light" panose="020F0302020204030204" pitchFamily="34" charset="0"/>
                <a:ea typeface="Times New Roman" panose="02020603050405020304" pitchFamily="18" charset="0"/>
                <a:cs typeface="B Yagut" panose="00000400000000000000" pitchFamily="2" charset="-78"/>
              </a:rPr>
              <a:t>که برنامه ریزی جهت باردار شدن دارند </a:t>
            </a:r>
            <a:r>
              <a:rPr lang="ar-SA" sz="2000" b="1" dirty="0" smtClean="0">
                <a:solidFill>
                  <a:srgbClr val="1F4D78"/>
                </a:solidFill>
                <a:latin typeface="Calibri Light" panose="020F0302020204030204" pitchFamily="34" charset="0"/>
                <a:ea typeface="Times New Roman" panose="02020603050405020304" pitchFamily="18" charset="0"/>
                <a:cs typeface="B Yagut" panose="00000400000000000000" pitchFamily="2" charset="-78"/>
              </a:rPr>
              <a:t>بایستی </a:t>
            </a:r>
            <a:r>
              <a:rPr lang="ar-SA" sz="2000" b="1" dirty="0">
                <a:solidFill>
                  <a:srgbClr val="1F4D78"/>
                </a:solidFill>
                <a:latin typeface="Calibri Light" panose="020F0302020204030204" pitchFamily="34" charset="0"/>
                <a:ea typeface="Times New Roman" panose="02020603050405020304" pitchFamily="18" charset="0"/>
                <a:cs typeface="B Yagut" panose="00000400000000000000" pitchFamily="2" charset="-78"/>
              </a:rPr>
              <a:t>مشاوره شده و این مشاوره باید شامل:</a:t>
            </a:r>
            <a:r>
              <a:rPr lang="en-US" sz="2000" b="1" dirty="0">
                <a:latin typeface="Calibri" panose="020F0502020204030204" pitchFamily="34" charset="0"/>
                <a:ea typeface="Calibri" panose="020F0502020204030204" pitchFamily="34" charset="0"/>
                <a:cs typeface="Times New Roman" panose="02020603050405020304" pitchFamily="18" charset="0"/>
              </a:rPr>
              <a:t/>
            </a:r>
            <a:br>
              <a:rPr lang="en-US" sz="2000" b="1" dirty="0">
                <a:latin typeface="Calibri" panose="020F0502020204030204" pitchFamily="34" charset="0"/>
                <a:ea typeface="Calibri" panose="020F0502020204030204" pitchFamily="34" charset="0"/>
                <a:cs typeface="Times New Roman" panose="02020603050405020304" pitchFamily="18" charset="0"/>
              </a:rPr>
            </a:br>
            <a:endParaRPr lang="en-US" sz="2000" b="1" dirty="0"/>
          </a:p>
        </p:txBody>
      </p:sp>
      <p:sp>
        <p:nvSpPr>
          <p:cNvPr id="3" name="Content Placeholder 2"/>
          <p:cNvSpPr>
            <a:spLocks noGrp="1"/>
          </p:cNvSpPr>
          <p:nvPr>
            <p:ph idx="1"/>
          </p:nvPr>
        </p:nvSpPr>
        <p:spPr>
          <a:xfrm>
            <a:off x="1543050" y="1188720"/>
            <a:ext cx="9965275" cy="5509260"/>
          </a:xfrm>
        </p:spPr>
        <p:txBody>
          <a:bodyPr>
            <a:noAutofit/>
          </a:bodyPr>
          <a:lstStyle/>
          <a:p>
            <a:pPr lvl="0" algn="just" rtl="1">
              <a:lnSpc>
                <a:spcPct val="107000"/>
              </a:lnSpc>
              <a:spcAft>
                <a:spcPts val="800"/>
              </a:spcAft>
              <a:buFont typeface="Times New Roman" panose="02020603050405020304" pitchFamily="18" charset="0"/>
              <a:buChar char="-"/>
            </a:pP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ارائه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آگاهی و اطلاعات در مورد اثرات نامناسب چاقی بر روی باروری.</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ارائه آگاهی و اطلاعات در مورد خطر چاقی در بارداری و زایمان و افزایش خطر عوارض مادری و جنینی در زنان چاق</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ارزیابی و غربالگری عوارض طبی مرتبط با چاقی( مانند دیابت، فشارخون) و مداخلات مناسب برای بهبود وضعیت سلامت مادری.</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مشاوره در مورد مزایای کاهش وزن قبل از اقدام به باردار شدن</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ارزیابی اختلالات مرتبط با خوردن و ارائه پیشنهادات روانشناختی جهت رفع آن </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در همه زنانی که قصد بارداری دارند باید قد و وزن اندازه گیری شده و شاخص توده بدنی (</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BMI</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 تعیین </a:t>
            </a: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گردد</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 </a:t>
            </a: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و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برای حفظ </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BMI</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 در محدوده  </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kg/m2</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20 تا </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kg/m2</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25 تشویق شوند</a:t>
            </a: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a:t>
            </a:r>
          </a:p>
          <a:p>
            <a:pPr lvl="0" algn="just" rtl="1">
              <a:lnSpc>
                <a:spcPct val="107000"/>
              </a:lnSpc>
              <a:spcBef>
                <a:spcPts val="200"/>
              </a:spcBef>
              <a:buClr>
                <a:srgbClr val="A53010"/>
              </a:buClr>
              <a:buFont typeface="Times New Roman" panose="02020603050405020304" pitchFamily="18" charset="0"/>
              <a:buChar char="-"/>
            </a:pPr>
            <a:r>
              <a:rPr lang="fa-IR" sz="2000" dirty="0" smtClean="0">
                <a:solidFill>
                  <a:prstClr val="black"/>
                </a:solidFill>
                <a:latin typeface="Calibri" panose="020F0502020204030204" pitchFamily="34" charset="0"/>
                <a:ea typeface="Calibri" panose="020F0502020204030204" pitchFamily="34" charset="0"/>
                <a:cs typeface="B Yagut" panose="00000400000000000000" pitchFamily="2" charset="-78"/>
              </a:rPr>
              <a:t>زنان </a:t>
            </a:r>
            <a:r>
              <a:rPr lang="fa-IR" sz="2000" dirty="0">
                <a:solidFill>
                  <a:prstClr val="black"/>
                </a:solidFill>
                <a:latin typeface="Calibri" panose="020F0502020204030204" pitchFamily="34" charset="0"/>
                <a:ea typeface="Calibri" panose="020F0502020204030204" pitchFamily="34" charset="0"/>
                <a:cs typeface="B Yagut" panose="00000400000000000000" pitchFamily="2" charset="-78"/>
              </a:rPr>
              <a:t>چاق بایستی تشویق شوند که یک برنامه کاهش وزن (رژیم، ورزش، اصلاح رفتاری) و حتی درمان دارویی و جراحی ، در صورت نیاز،  را قبل از اقدام به بارداری داشته باشند؛ زیرا  کاهش وزن اثرات مثبتی بر عملکرد باروری، پیامد بارداری و سلامت کلی بدن دارد.</a:t>
            </a:r>
          </a:p>
          <a:p>
            <a:pPr lvl="0" algn="just" rtl="1">
              <a:lnSpc>
                <a:spcPct val="107000"/>
              </a:lnSpc>
              <a:spcAft>
                <a:spcPts val="800"/>
              </a:spcAft>
              <a:buFont typeface="Times New Roman" panose="02020603050405020304" pitchFamily="18" charset="0"/>
              <a:buChar char="-"/>
            </a:pP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38497831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64059" y="617220"/>
            <a:ext cx="9140553" cy="6240780"/>
          </a:xfrm>
        </p:spPr>
        <p:txBody>
          <a:bodyPr>
            <a:noAutofit/>
          </a:bodyPr>
          <a:lstStyle/>
          <a:p>
            <a:pPr lvl="0" algn="just" rtl="1">
              <a:lnSpc>
                <a:spcPct val="107000"/>
              </a:lnSpc>
              <a:spcBef>
                <a:spcPts val="200"/>
              </a:spcBef>
              <a:buFont typeface="Times New Roman" panose="02020603050405020304" pitchFamily="18" charset="0"/>
              <a:buChar char="-"/>
            </a:pPr>
            <a:endParaRPr lang="fa-IR" b="1" dirty="0">
              <a:solidFill>
                <a:schemeClr val="tx1"/>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Bef>
                <a:spcPts val="200"/>
              </a:spcBef>
            </a:pPr>
            <a:r>
              <a:rPr lang="ar-SA" b="1"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توجه</a:t>
            </a:r>
            <a:r>
              <a:rPr lang="ar-SA"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a:t>
            </a:r>
            <a:r>
              <a:rPr lang="fa-IR"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  تقریبا تمامی داروهای تجویزی جهت کاهش وزن دارای اثرات نامطلوب جنینی هستند و نباید در دوران بارداری مورد استفاده قرار بگیرند</a:t>
            </a:r>
            <a:r>
              <a:rPr lang="fa-IR" b="1"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a:t>
            </a:r>
          </a:p>
          <a:p>
            <a:pPr algn="just" rtl="1">
              <a:lnSpc>
                <a:spcPct val="107000"/>
              </a:lnSpc>
              <a:spcBef>
                <a:spcPts val="200"/>
              </a:spcBef>
            </a:pPr>
            <a:endParaRPr lang="fa-IR" b="1"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زنان بایستی برای اتخاذ سبک زندگی سالم از طریق بهبود کیفیت رژیم غذایی و الگوهای فعالیت فیزیکی تشویق شوند.</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در مواردی که پزشکان و مراقبین سلامت از دانش و یا زمان لازم و کافی برای ارائه مشاوره برخوردار نیستند؛ زنان باید به متخصصین تغذیه و رژیم غذایی ارجاع شوند</a:t>
            </a: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a:t>
            </a: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توصیه به مصرف روزانه 5 میلی گرم اسید فولیک از حداقل یک ماه قبل از بارداری و در طول سه ماهه اول بارداری </a:t>
            </a:r>
            <a:endPar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در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زنان دارای اضافه وزن و مبتلا به چاقی احتمال شکست قرص های خوراکی </a:t>
            </a: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ضد بارداری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بیش تر است و باید در رابطه با روش پیشگیری مناسب مشاوره شوند.</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endParaRPr lang="en-US" sz="2000" dirty="0">
              <a:solidFill>
                <a:schemeClr val="tx1"/>
              </a:solidFill>
              <a:effectLst/>
              <a:latin typeface="Calibri" panose="020F0502020204030204" pitchFamily="34" charset="0"/>
              <a:ea typeface="Calibri" panose="020F0502020204030204" pitchFamily="34" charset="0"/>
              <a:cs typeface="B Yagut"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val="1418943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971993" y="2514600"/>
            <a:ext cx="8915399" cy="2262781"/>
          </a:xfrm>
        </p:spPr>
        <p:txBody>
          <a:bodyPr/>
          <a:lstStyle/>
          <a:p>
            <a:pPr algn="ctr" rtl="1">
              <a:lnSpc>
                <a:spcPct val="107000"/>
              </a:lnSpc>
              <a:spcBef>
                <a:spcPts val="200"/>
              </a:spcBef>
              <a:spcAft>
                <a:spcPts val="0"/>
              </a:spcAft>
            </a:pPr>
            <a:r>
              <a:rPr lang="fa-IR" sz="3600" b="1"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دوران  </a:t>
            </a:r>
            <a:r>
              <a:rPr lang="fa-IR" sz="36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بارداری</a:t>
            </a:r>
            <a:r>
              <a:rPr lang="en-US"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r>
            <a:br>
              <a:rPr lang="en-US"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br>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val="1390293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8820" y="914400"/>
            <a:ext cx="9498330" cy="5394960"/>
          </a:xfrm>
        </p:spPr>
        <p:txBody>
          <a:bodyPr>
            <a:normAutofit/>
          </a:bodyPr>
          <a:lstStyle/>
          <a:p>
            <a:pPr algn="just" rtl="1">
              <a:lnSpc>
                <a:spcPct val="107000"/>
              </a:lnSpc>
              <a:spcBef>
                <a:spcPts val="200"/>
              </a:spcBef>
            </a:pPr>
            <a:r>
              <a:rPr lang="fa-IR" sz="26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سه ماهه اول: </a:t>
            </a:r>
            <a:endParaRPr lang="fa-IR" sz="2600" b="1"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Bef>
                <a:spcPts val="200"/>
              </a:spcBef>
            </a:pPr>
            <a:endParaRPr lang="en-US" sz="2600" b="1"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endParaRPr>
          </a:p>
          <a:p>
            <a:pPr lvl="1" algn="just" rtl="1">
              <a:lnSpc>
                <a:spcPct val="107000"/>
              </a:lnSpc>
              <a:spcBef>
                <a:spcPts val="200"/>
              </a:spcBef>
            </a:pPr>
            <a:r>
              <a:rPr lang="fa-IR" sz="2000" b="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الف- ارزیابی پایه: </a:t>
            </a:r>
            <a:endParaRPr lang="en-US" sz="2000" b="1" dirty="0">
              <a:solidFill>
                <a:srgbClr val="002060"/>
              </a:solidFill>
              <a:latin typeface="Calibri Light" panose="020F0302020204030204" pitchFamily="34" charset="0"/>
              <a:ea typeface="Times New Roman" panose="02020603050405020304" pitchFamily="18"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اندازه گیری وزن و محاسبه شاخص توده بدنی و ثبت در پرونده و همچنین ثبت الکترونیکی در صورت موجود بودن. وزن و قد گزارش شده توسط مادر نباید جایگزین اندازه گیری وزن و قد و محاسبه </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BMI</a:t>
            </a:r>
            <a:r>
              <a:rPr lang="en-US" sz="2000" dirty="0">
                <a:solidFill>
                  <a:schemeClr val="tx1"/>
                </a:solidFill>
                <a:latin typeface="B Yagut" panose="00000400000000000000" pitchFamily="2" charset="-78"/>
                <a:ea typeface="Calibri" panose="020F0502020204030204" pitchFamily="34" charset="0"/>
                <a:cs typeface="B Yagut" panose="00000400000000000000" pitchFamily="2" charset="-78"/>
              </a:rPr>
              <a:t> </a:t>
            </a:r>
            <a:r>
              <a:rPr lang="fa-IR" sz="2000" dirty="0">
                <a:solidFill>
                  <a:schemeClr val="tx1"/>
                </a:solidFill>
                <a:latin typeface="B Yagut" panose="00000400000000000000" pitchFamily="2" charset="-78"/>
                <a:ea typeface="Calibri" panose="020F0502020204030204" pitchFamily="34" charset="0"/>
                <a:cs typeface="B Yagut" panose="00000400000000000000" pitchFamily="2" charset="-78"/>
              </a:rPr>
              <a:t>شود.</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اندازه گیری فشار خون با استفاده از یک فشارسنج با بازوبند متناسب در همه مراقبت های قبل و پس از زایمان</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انجام سونوگرافی اولیه برای تعیین سن بارداری و تعداد جنین ها</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بررسی داروهایی که مادر مصرف می کند بخصوص داروهای کاهش دهنده وزن، که  بلافاصله بایستی مصرف آن قطع گردد، و داروهای کاهنده قند خون ، که بایستی اغلب با انسولین جایگزین می </a:t>
            </a: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شوند</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19</a:t>
            </a:fld>
            <a:endParaRPr lang="en-US" dirty="0"/>
          </a:p>
        </p:txBody>
      </p:sp>
    </p:spTree>
    <p:extLst>
      <p:ext uri="{BB962C8B-B14F-4D97-AF65-F5344CB8AC3E}">
        <p14:creationId xmlns:p14="http://schemas.microsoft.com/office/powerpoint/2010/main" val="3676186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25549"/>
          </a:xfrm>
        </p:spPr>
        <p:txBody>
          <a:bodyPr>
            <a:normAutofit fontScale="90000"/>
          </a:bodyPr>
          <a:lstStyle/>
          <a:p>
            <a:pPr algn="ctr"/>
            <a:r>
              <a:rPr lang="fa-IR"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چاقی</a:t>
            </a:r>
            <a:r>
              <a:rPr lang="en-US" sz="2800" b="1" kern="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
            </a:r>
            <a:br>
              <a:rPr lang="en-US" sz="2800" b="1" kern="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endParaRPr lang="en-US" dirty="0">
              <a:solidFill>
                <a:srgbClr val="C00000"/>
              </a:solidFill>
              <a:cs typeface="B Yagut" panose="00000400000000000000" pitchFamily="2" charset="-78"/>
            </a:endParaRPr>
          </a:p>
        </p:txBody>
      </p:sp>
      <p:sp>
        <p:nvSpPr>
          <p:cNvPr id="3" name="Content Placeholder 2"/>
          <p:cNvSpPr>
            <a:spLocks noGrp="1"/>
          </p:cNvSpPr>
          <p:nvPr>
            <p:ph idx="1"/>
          </p:nvPr>
        </p:nvSpPr>
        <p:spPr>
          <a:xfrm>
            <a:off x="2592925" y="1564888"/>
            <a:ext cx="8915400" cy="3777622"/>
          </a:xfrm>
        </p:spPr>
        <p:txBody>
          <a:bodyPr/>
          <a:lstStyle/>
          <a:p>
            <a:pPr algn="just" rtl="1">
              <a:lnSpc>
                <a:spcPct val="107000"/>
              </a:lnSpc>
              <a:spcAft>
                <a:spcPts val="800"/>
              </a:spcAft>
            </a:pPr>
            <a:r>
              <a:rPr lang="fa-IR" sz="24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چاقی </a:t>
            </a:r>
            <a:r>
              <a:rPr lang="fa-IR" sz="2400" dirty="0">
                <a:solidFill>
                  <a:schemeClr val="tx1"/>
                </a:solidFill>
                <a:latin typeface="Calibri" panose="020F0502020204030204" pitchFamily="34" charset="0"/>
                <a:ea typeface="Calibri" panose="020F0502020204030204" pitchFamily="34" charset="0"/>
                <a:cs typeface="B Yagut" panose="00000400000000000000" pitchFamily="2" charset="-78"/>
              </a:rPr>
              <a:t>به صورت شاخص توده بدنی بالاتر و یا مساوی </a:t>
            </a:r>
            <a:r>
              <a:rPr lang="fa-IR" sz="2800" dirty="0">
                <a:solidFill>
                  <a:schemeClr val="tx1"/>
                </a:solidFill>
                <a:latin typeface="Calibri" panose="020F0502020204030204" pitchFamily="34" charset="0"/>
                <a:ea typeface="Calibri" panose="020F0502020204030204" pitchFamily="34" charset="0"/>
                <a:cs typeface="B Yagut" panose="00000400000000000000" pitchFamily="2" charset="-78"/>
              </a:rPr>
              <a:t>30 </a:t>
            </a:r>
            <a:r>
              <a:rPr lang="fa-IR" sz="2400" dirty="0">
                <a:solidFill>
                  <a:schemeClr val="tx1"/>
                </a:solidFill>
                <a:latin typeface="Calibri" panose="020F0502020204030204" pitchFamily="34" charset="0"/>
                <a:ea typeface="Calibri" panose="020F0502020204030204" pitchFamily="34" charset="0"/>
                <a:cs typeface="B Yagut" panose="00000400000000000000" pitchFamily="2" charset="-78"/>
              </a:rPr>
              <a:t>تعریف می شود که به صورت ذیل طبقه بندی می شود(جدول شماره سه</a:t>
            </a:r>
            <a:r>
              <a:rPr lang="fa-IR" sz="24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1" algn="just" rtl="1">
              <a:lnSpc>
                <a:spcPct val="107000"/>
              </a:lnSpc>
              <a:spcAft>
                <a:spcPts val="800"/>
              </a:spcAft>
              <a:buFont typeface="Wingdings" panose="05000000000000000000" pitchFamily="2" charset="2"/>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کلاس</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I</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 </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BMI </a:t>
            </a:r>
            <a:r>
              <a:rPr lang="en-US"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 30-34.9</a:t>
            </a:r>
            <a:endPar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1" algn="just" rtl="1">
              <a:lnSpc>
                <a:spcPct val="107000"/>
              </a:lnSpc>
              <a:spcAft>
                <a:spcPts val="800"/>
              </a:spcAft>
              <a:buFont typeface="Wingdings" panose="05000000000000000000" pitchFamily="2" charset="2"/>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کلاس</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II</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a:t>
            </a:r>
            <a:r>
              <a:rPr lang="en-US"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BMI </a:t>
            </a:r>
            <a:r>
              <a:rPr lang="en-US" sz="2000" dirty="0">
                <a:solidFill>
                  <a:prstClr val="black"/>
                </a:solidFill>
                <a:latin typeface="Calibri" panose="020F0502020204030204" pitchFamily="34" charset="0"/>
                <a:ea typeface="Calibri" panose="020F0502020204030204" pitchFamily="34" charset="0"/>
                <a:cs typeface="B Yagut" panose="00000400000000000000" pitchFamily="2" charset="-78"/>
              </a:rPr>
              <a:t>≥ </a:t>
            </a:r>
            <a:r>
              <a:rPr lang="en-US"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35-39.9 </a:t>
            </a:r>
            <a:endPar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lvl="1" algn="just" rtl="1">
              <a:lnSpc>
                <a:spcPct val="107000"/>
              </a:lnSpc>
              <a:spcAft>
                <a:spcPts val="800"/>
              </a:spcAft>
              <a:buFont typeface="Wingdings" panose="05000000000000000000" pitchFamily="2" charset="2"/>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کلاس </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III</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 و یا چاقی مرضی:</a:t>
            </a:r>
            <a:r>
              <a:rPr lang="en-US"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BMI</a:t>
            </a:r>
            <a:r>
              <a:rPr lang="en-US" sz="2000" dirty="0">
                <a:solidFill>
                  <a:prstClr val="black"/>
                </a:solidFill>
                <a:latin typeface="Calibri" panose="020F0502020204030204" pitchFamily="34" charset="0"/>
                <a:ea typeface="Calibri" panose="020F0502020204030204" pitchFamily="34" charset="0"/>
                <a:cs typeface="B Yagut" panose="00000400000000000000" pitchFamily="2" charset="-78"/>
              </a:rPr>
              <a:t> ≥ </a:t>
            </a:r>
            <a:r>
              <a:rPr lang="en-US"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40</a:t>
            </a: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و بالاتر</a:t>
            </a:r>
            <a:endParaRPr lang="en-US" sz="18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a:t>
            </a:fld>
            <a:endParaRPr lang="en-US" dirty="0"/>
          </a:p>
        </p:txBody>
      </p:sp>
      <p:pic>
        <p:nvPicPr>
          <p:cNvPr id="5" name="Picture 4"/>
          <p:cNvPicPr>
            <a:picLocks noChangeAspect="1"/>
          </p:cNvPicPr>
          <p:nvPr/>
        </p:nvPicPr>
        <p:blipFill>
          <a:blip r:embed="rId2"/>
          <a:stretch>
            <a:fillRect/>
          </a:stretch>
        </p:blipFill>
        <p:spPr>
          <a:xfrm>
            <a:off x="2223707" y="2558684"/>
            <a:ext cx="3328704" cy="3846909"/>
          </a:xfrm>
          <a:prstGeom prst="rect">
            <a:avLst/>
          </a:prstGeom>
        </p:spPr>
      </p:pic>
    </p:spTree>
    <p:extLst>
      <p:ext uri="{BB962C8B-B14F-4D97-AF65-F5344CB8AC3E}">
        <p14:creationId xmlns:p14="http://schemas.microsoft.com/office/powerpoint/2010/main" val="19773307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15500"/>
            <a:ext cx="8911687" cy="667480"/>
          </a:xfrm>
        </p:spPr>
        <p:txBody>
          <a:bodyPr>
            <a:normAutofit fontScale="90000"/>
          </a:bodyPr>
          <a:lstStyle/>
          <a:p>
            <a:pPr marL="742950" lvl="1" indent="-285750" defTabSz="457200" rtl="1">
              <a:lnSpc>
                <a:spcPct val="107000"/>
              </a:lnSpc>
              <a:spcBef>
                <a:spcPts val="200"/>
              </a:spcBef>
            </a:pPr>
            <a:r>
              <a:rPr lang="fa-IR" sz="2200" b="1" kern="1200"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ارزیابی </a:t>
            </a:r>
            <a:r>
              <a:rPr lang="fa-IR" sz="2200" b="1" kern="1200"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پایه... </a:t>
            </a:r>
            <a:r>
              <a:rPr lang="en-US" sz="2600" b="1" kern="1200" dirty="0">
                <a:solidFill>
                  <a:prstClr val="black"/>
                </a:solidFill>
                <a:latin typeface="Calibri Light" panose="020F0302020204030204" pitchFamily="34" charset="0"/>
                <a:ea typeface="Times New Roman" panose="02020603050405020304" pitchFamily="18" charset="0"/>
                <a:cs typeface="Times New Roman" panose="02020603050405020304" pitchFamily="18" charset="0"/>
              </a:rPr>
              <a:t/>
            </a:r>
            <a:br>
              <a:rPr lang="en-US" sz="2600" b="1" kern="1200" dirty="0">
                <a:solidFill>
                  <a:prstClr val="black"/>
                </a:solidFill>
                <a:latin typeface="Calibri Light" panose="020F03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2018371" y="902970"/>
            <a:ext cx="9486241" cy="5475528"/>
          </a:xfrm>
        </p:spPr>
        <p:txBody>
          <a:bodyPr>
            <a:normAutofit/>
          </a:bodyPr>
          <a:lstStyle/>
          <a:p>
            <a:pPr lvl="0" algn="just" rtl="1">
              <a:lnSpc>
                <a:spcPct val="107000"/>
              </a:lnSpc>
              <a:spcAft>
                <a:spcPts val="800"/>
              </a:spcAft>
              <a:buClr>
                <a:srgbClr val="A53010"/>
              </a:buClr>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غربالگری دیابت. روش های غربالگری در بیمارانی که تحت جراحی چاقی(</a:t>
            </a:r>
            <a:r>
              <a:rPr lang="fa-IR" sz="2000" dirty="0" err="1">
                <a:solidFill>
                  <a:schemeClr val="tx1"/>
                </a:solidFill>
                <a:latin typeface="Calibri" panose="020F0502020204030204" pitchFamily="34" charset="0"/>
                <a:ea typeface="Calibri" panose="020F0502020204030204" pitchFamily="34" charset="0"/>
                <a:cs typeface="B Yagut" panose="00000400000000000000" pitchFamily="2" charset="-78"/>
              </a:rPr>
              <a:t>بای</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 پس) قرار گرفته </a:t>
            </a:r>
            <a:r>
              <a:rPr lang="fa-IR" sz="2000" dirty="0" err="1">
                <a:solidFill>
                  <a:schemeClr val="tx1"/>
                </a:solidFill>
                <a:latin typeface="Calibri" panose="020F0502020204030204" pitchFamily="34" charset="0"/>
                <a:ea typeface="Calibri" panose="020F0502020204030204" pitchFamily="34" charset="0"/>
                <a:cs typeface="B Yagut" panose="00000400000000000000" pitchFamily="2" charset="-78"/>
              </a:rPr>
              <a:t>اند</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 ممکن است نیاز به اصلاح داشته باشند.</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Clr>
                <a:srgbClr val="A53010"/>
              </a:buClr>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ارزیابی میزان پروتئین ادرار، </a:t>
            </a:r>
            <a:r>
              <a:rPr lang="fa-IR" sz="2000" dirty="0" err="1">
                <a:solidFill>
                  <a:schemeClr val="tx1"/>
                </a:solidFill>
                <a:latin typeface="Calibri" panose="020F0502020204030204" pitchFamily="34" charset="0"/>
                <a:ea typeface="Calibri" panose="020F0502020204030204" pitchFamily="34" charset="0"/>
                <a:cs typeface="B Yagut" panose="00000400000000000000" pitchFamily="2" charset="-78"/>
              </a:rPr>
              <a:t>کراتینین</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 تعداد پلاکت ها و آزمون های کبدی. نتایج این آزمایشات برای مقایسه با مقادیر آزمایشگاهی بعدی در صورت نیاز به ارزیابی مادر از نظر پره اکلامپسی انجام می شوند مفید هستند. چاقی به عنوان یک عامل خطر برای ابتلا به بیماری کبد چرب غیر </a:t>
            </a:r>
            <a:r>
              <a:rPr lang="fa-IR" sz="2000" dirty="0" err="1">
                <a:solidFill>
                  <a:schemeClr val="tx1"/>
                </a:solidFill>
                <a:latin typeface="Calibri" panose="020F0502020204030204" pitchFamily="34" charset="0"/>
                <a:ea typeface="Calibri" panose="020F0502020204030204" pitchFamily="34" charset="0"/>
                <a:cs typeface="B Yagut" panose="00000400000000000000" pitchFamily="2" charset="-78"/>
              </a:rPr>
              <a:t>الکلیک</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 شناخته شده است(</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NASH</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Clr>
                <a:srgbClr val="A53010"/>
              </a:buClr>
              <a:buFont typeface="Times New Roman" panose="02020603050405020304" pitchFamily="18" charset="0"/>
              <a:buChar char="-"/>
            </a:pP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به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مادران دارای</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  BMI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مساوی و یا بالاتر از 30 توصیه می شود که روزانه 10 میکروگرم ویتامین</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 D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در طول بارداری و همچنین در هنگام شیردهی مصرف کنند</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a:t>
            </a:r>
          </a:p>
          <a:p>
            <a:pPr lvl="0" algn="just" rtl="1">
              <a:lnSpc>
                <a:spcPct val="107000"/>
              </a:lnSpc>
              <a:spcAft>
                <a:spcPts val="800"/>
              </a:spcAft>
              <a:buClr>
                <a:srgbClr val="A53010"/>
              </a:buClr>
              <a:buFont typeface="Times New Roman" panose="02020603050405020304" pitchFamily="18" charset="0"/>
              <a:buChar char="-"/>
            </a:pP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در مادرانی که تحت عمل جراحی باریاتریک قرار گرفته </a:t>
            </a: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اند،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از جهت کفایت ویتامینی و تغذیه ای باید ارزیابی </a:t>
            </a: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و درمان شوند</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 در صورت لزوم مکمل های ویتامین </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D </a:t>
            </a: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 ،</a:t>
            </a:r>
            <a:r>
              <a:rPr lang="en-US"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B12</a:t>
            </a: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 ،</a:t>
            </a:r>
            <a:r>
              <a:rPr lang="en-US"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A</a:t>
            </a: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 اسید فولیک و کلسیم تجویز گردد. </a:t>
            </a:r>
            <a:endPar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Clr>
                <a:srgbClr val="A53010"/>
              </a:buClr>
              <a:buFont typeface="Times New Roman" panose="02020603050405020304" pitchFamily="18" charset="0"/>
              <a:buChar char="-"/>
            </a:pP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در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زنانی که باند معده دارند باید توسط تیم باریاتریک خودشان ارزیابی شوند زیرا ممکن است به تنظیم باند نیاز داشته باشند. </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20</a:t>
            </a:fld>
            <a:endParaRPr lang="en-US" dirty="0"/>
          </a:p>
        </p:txBody>
      </p:sp>
    </p:spTree>
    <p:extLst>
      <p:ext uri="{BB962C8B-B14F-4D97-AF65-F5344CB8AC3E}">
        <p14:creationId xmlns:p14="http://schemas.microsoft.com/office/powerpoint/2010/main" val="15621032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211580"/>
            <a:ext cx="8915400" cy="4699642"/>
          </a:xfrm>
        </p:spPr>
        <p:txBody>
          <a:bodyPr/>
          <a:lstStyle/>
          <a:p>
            <a:pPr algn="just" rtl="1">
              <a:lnSpc>
                <a:spcPct val="107000"/>
              </a:lnSpc>
              <a:spcBef>
                <a:spcPts val="200"/>
              </a:spcBef>
            </a:pPr>
            <a:r>
              <a:rPr lang="fa-IR" sz="2000" b="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ب- مشاوره</a:t>
            </a:r>
            <a:r>
              <a:rPr lang="fa-IR" sz="2000" b="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a:t>
            </a:r>
          </a:p>
          <a:p>
            <a:pPr algn="just" rtl="1">
              <a:lnSpc>
                <a:spcPct val="107000"/>
              </a:lnSpc>
              <a:spcBef>
                <a:spcPts val="200"/>
              </a:spcBef>
            </a:pPr>
            <a:endParaRPr lang="fa-IR" b="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Bef>
                <a:spcPts val="200"/>
              </a:spcBef>
            </a:pP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بیمار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بایستی اطلاعات مربوط به خطرات بالقوه چاقی در بارداری (همانطور که در بالا توضیح داده شد)، رژیم غذایی و افزایش وزن در بارداری را دریافت کند</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a:t>
            </a:r>
          </a:p>
          <a:p>
            <a:pPr algn="just" rtl="1">
              <a:lnSpc>
                <a:spcPct val="107000"/>
              </a:lnSpc>
              <a:spcBef>
                <a:spcPts val="200"/>
              </a:spcBef>
            </a:pP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رژیم غذایی، افزایش و یا کاهش وزن و فعالیت فیزیکی باید در دوران بارداری و پس از زایمان به طور مرتب بررسی گردد.</a:t>
            </a:r>
            <a:r>
              <a:rPr lang="fa-IR" sz="2000" dirty="0">
                <a:solidFill>
                  <a:schemeClr val="tx1"/>
                </a:solidFill>
                <a:latin typeface="Calibri Light" panose="020F0302020204030204" pitchFamily="34" charset="0"/>
                <a:ea typeface="Times New Roman" panose="02020603050405020304" pitchFamily="18" charset="0"/>
                <a:cs typeface="Times New Roman" panose="02020603050405020304" pitchFamily="18" charset="0"/>
              </a:rPr>
              <a:t> </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rtl="1">
              <a:lnSpc>
                <a:spcPct val="107000"/>
              </a:lnSpc>
              <a:spcBef>
                <a:spcPts val="200"/>
              </a:spcBef>
            </a:pP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به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مادران چاق توصیه شود که جهت انجام مراقبت ها به مراکز دارای خدمات مشاوره ای مراجعه کنند. همچنین انجام زایمان در یک مرکز مجهز مانند بیمارستان توصیه می شود. انجام زایمان در منزل و یا واحدهای زایمانی در این </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مادران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مناسب نبوده و توصیه نمی گردد</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a:t>
            </a:r>
            <a:endParaRPr lang="en-US" sz="2000" dirty="0">
              <a:solidFill>
                <a:schemeClr val="tx1"/>
              </a:solidFill>
              <a:latin typeface="Calibri Light" panose="020F0302020204030204" pitchFamily="34" charset="0"/>
              <a:ea typeface="Times New Roman" panose="02020603050405020304" pitchFamily="18" charset="0"/>
              <a:cs typeface="Times New Roman" panose="02020603050405020304" pitchFamily="18" charset="0"/>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31942745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000" b="1" dirty="0" smtClean="0">
                <a:solidFill>
                  <a:srgbClr val="002060"/>
                </a:solidFill>
                <a:cs typeface="B Yagut" panose="00000400000000000000" pitchFamily="2" charset="-78"/>
              </a:rPr>
              <a:t>مشاوره...</a:t>
            </a:r>
            <a:endParaRPr lang="en-US" sz="2000" b="1" dirty="0">
              <a:solidFill>
                <a:srgbClr val="002060"/>
              </a:solidFill>
              <a:cs typeface="B Yagut" panose="00000400000000000000" pitchFamily="2" charset="-78"/>
            </a:endParaRPr>
          </a:p>
        </p:txBody>
      </p:sp>
      <p:sp>
        <p:nvSpPr>
          <p:cNvPr id="3" name="Content Placeholder 2"/>
          <p:cNvSpPr>
            <a:spLocks noGrp="1"/>
          </p:cNvSpPr>
          <p:nvPr>
            <p:ph idx="1"/>
          </p:nvPr>
        </p:nvSpPr>
        <p:spPr/>
        <p:txBody>
          <a:bodyPr/>
          <a:lstStyle/>
          <a:p>
            <a:pPr algn="just" rtl="1">
              <a:lnSpc>
                <a:spcPct val="107000"/>
              </a:lnSpc>
              <a:spcBef>
                <a:spcPts val="200"/>
              </a:spcBef>
            </a:pPr>
            <a:r>
              <a:rPr lang="en-US" sz="2000" i="1"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a:t>
            </a:r>
            <a:r>
              <a:rPr lang="fa-IR" sz="20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افزایش وزن در بارداری</a:t>
            </a:r>
            <a:r>
              <a:rPr lang="fa-IR" sz="2000" b="1" i="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a:t>
            </a:r>
          </a:p>
          <a:p>
            <a:pPr algn="just" rtl="1">
              <a:lnSpc>
                <a:spcPct val="107000"/>
              </a:lnSpc>
              <a:spcBef>
                <a:spcPts val="200"/>
              </a:spcBef>
            </a:pPr>
            <a:endParaRPr lang="fa-IR" sz="2000" b="1" i="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endParaRPr>
          </a:p>
          <a:p>
            <a:pPr lvl="1" algn="just" rtl="1">
              <a:lnSpc>
                <a:spcPct val="107000"/>
              </a:lnSpc>
              <a:spcBef>
                <a:spcPts val="200"/>
              </a:spcBef>
            </a:pPr>
            <a:r>
              <a:rPr lang="fa-IR" b="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طی بارداری کاهش وزن توصیه نمی شود. انجمن طب (</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IOM</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راهنمای مقادیر مناسب افزایش وزن در بارداری را ارائه داده است (جدول شماره5). مداخله های تغذیه ای متعددی برای محدود کردن وزن گیری به این اهداف وجود دارد از جمله مداخلات در سبک زندگی و فعالیت فیزیکی. </a:t>
            </a:r>
            <a:endParaRPr lang="en-US" sz="2000" i="1" dirty="0">
              <a:solidFill>
                <a:schemeClr val="tx1"/>
              </a:solidFill>
              <a:latin typeface="Calibri Light" panose="020F0302020204030204" pitchFamily="34" charset="0"/>
              <a:ea typeface="Times New Roman" panose="02020603050405020304" pitchFamily="18" charset="0"/>
              <a:cs typeface="B Yagut" panose="00000400000000000000" pitchFamily="2" charset="-78"/>
            </a:endParaRPr>
          </a:p>
          <a:p>
            <a:pPr lvl="1" algn="just" rtl="1">
              <a:lnSpc>
                <a:spcPct val="107000"/>
              </a:lnSpc>
              <a:spcBef>
                <a:spcPts val="200"/>
              </a:spcBef>
            </a:pP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محدود کردن افزایش وزن در بارداری در زنان باردار چاق می تواند باعث کاهش برخی از عوارض نامناسب بارداری همانند ماکروزومی </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گردد در حالی که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کاهش وزن در بارداری با افزایش خطر نوزادان </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SGA</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همراه است. </a:t>
            </a:r>
            <a:endParaRPr lang="en-US" sz="2000" i="1" dirty="0">
              <a:solidFill>
                <a:schemeClr val="tx1"/>
              </a:solidFill>
              <a:latin typeface="Calibri Light" panose="020F0302020204030204" pitchFamily="34" charset="0"/>
              <a:ea typeface="Times New Roman" panose="02020603050405020304" pitchFamily="18" charset="0"/>
              <a:cs typeface="B Yagut" panose="00000400000000000000"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22</a:t>
            </a:fld>
            <a:endParaRPr lang="en-US" dirty="0"/>
          </a:p>
        </p:txBody>
      </p:sp>
    </p:spTree>
    <p:extLst>
      <p:ext uri="{BB962C8B-B14F-4D97-AF65-F5344CB8AC3E}">
        <p14:creationId xmlns:p14="http://schemas.microsoft.com/office/powerpoint/2010/main" val="9446612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02970"/>
            <a:ext cx="8915400" cy="5008252"/>
          </a:xfrm>
        </p:spPr>
        <p:txBody>
          <a:bodyPr>
            <a:normAutofit/>
          </a:bodyPr>
          <a:lstStyle/>
          <a:p>
            <a:pPr algn="just" rtl="1">
              <a:lnSpc>
                <a:spcPct val="107000"/>
              </a:lnSpc>
              <a:spcAft>
                <a:spcPts val="800"/>
              </a:spcAft>
            </a:pPr>
            <a:r>
              <a:rPr lang="ar-SA" sz="2000" b="1" i="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آنوپلوئییدی </a:t>
            </a:r>
            <a:r>
              <a:rPr lang="ar-SA" sz="20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جنینی</a:t>
            </a:r>
            <a:r>
              <a:rPr lang="ar-SA" sz="2000" b="1" i="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a:t>
            </a:r>
            <a:endParaRPr lang="fa-IR" sz="2000" b="1" i="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Aft>
                <a:spcPts val="800"/>
              </a:spcAft>
            </a:pPr>
            <a:r>
              <a:rPr lang="ar-SA" sz="2000" i="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 </a:t>
            </a:r>
            <a:r>
              <a:rPr lang="ar-SA"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رویکرد غربالگری آنوپلوئیدی در بارداری در زنان چاق همانند جمعیت </a:t>
            </a:r>
            <a:r>
              <a:rPr lang="ar-SA"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عم</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و</a:t>
            </a:r>
            <a:r>
              <a:rPr lang="ar-SA"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می </a:t>
            </a:r>
            <a:r>
              <a:rPr lang="ar-SA"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و بدون در نظر گرفتن شاخص توده بدنی است. محدودیت ها و چالش های هر روش غربالگری بایستی تعیین شده و به بیماران به طور متناسب مشورت داده شود. </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algn="just" rtl="1">
              <a:lnSpc>
                <a:spcPct val="107000"/>
              </a:lnSpc>
              <a:spcAft>
                <a:spcPts val="800"/>
              </a:spcAft>
            </a:pPr>
            <a:r>
              <a:rPr lang="ar-SA"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زنان چاق در معرض افزایش خطر آنوپلوئیدی جنینی نیستند اما با این وجود چاقی بر عملکرد آزمون های غربالگری تاثیر می </a:t>
            </a:r>
            <a:r>
              <a:rPr lang="ar-SA"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گذارد</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 و </a:t>
            </a:r>
            <a:r>
              <a:rPr lang="ar-SA"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احتمال </a:t>
            </a:r>
            <a:r>
              <a:rPr lang="ar-SA"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شکست و یا نتیجه نادرست غربالگری </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DNA</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سلول های آزاد جنینی بیشتر اتفاق می افتد زیرا در این زنان کسر سلول های آزاد </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DNA</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جنینی ممکن است کمتر باشد.</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algn="just" rtl="1">
              <a:lnSpc>
                <a:spcPct val="107000"/>
              </a:lnSpc>
              <a:spcAft>
                <a:spcPts val="800"/>
              </a:spcAft>
            </a:pP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آزمون های غربالگری مبتنی بر سرم در سه ماهه اول و دوم بارداری بر اساس وزن مادر تنظیم می شوند بنابراین چاقی بر عملکرد این آزمون ها تاثیر نمی گذارد. با این وجود صحت اندازه گیری </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NT</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در این زنان ممکن است سخت تر </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باشد</a:t>
            </a:r>
            <a:endParaRPr lang="en-US" sz="2000" dirty="0">
              <a:solidFill>
                <a:schemeClr val="tx1"/>
              </a:solidFill>
              <a:cs typeface="B Yagut"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5913828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822960"/>
            <a:ext cx="8915400" cy="5088262"/>
          </a:xfrm>
        </p:spPr>
        <p:txBody>
          <a:bodyPr>
            <a:normAutofit/>
          </a:bodyPr>
          <a:lstStyle/>
          <a:p>
            <a:pPr algn="just" rtl="1">
              <a:lnSpc>
                <a:spcPct val="107000"/>
              </a:lnSpc>
              <a:spcAft>
                <a:spcPts val="800"/>
              </a:spcAft>
            </a:pPr>
            <a:r>
              <a:rPr lang="ar-SA" sz="2000" b="1" i="1" dirty="0">
                <a:solidFill>
                  <a:srgbClr val="2E74B5"/>
                </a:solidFill>
                <a:latin typeface="Calibri Light" panose="020F0302020204030204" pitchFamily="34" charset="0"/>
                <a:ea typeface="Times New Roman" panose="02020603050405020304" pitchFamily="18" charset="0"/>
                <a:cs typeface="B Yagut" panose="00000400000000000000" pitchFamily="2" charset="-78"/>
              </a:rPr>
              <a:t>ارجاعات مادر:</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Font typeface="Times New Roman" panose="02020603050405020304" pitchFamily="18" charset="0"/>
              <a:buChar char="-"/>
            </a:pPr>
            <a:r>
              <a:rPr lang="ar-SA"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در صورت وجود شک به بیماری های قلبی عروقی بایستی مادر به متخصص قلب و یا متخصص ریه جهت انجام آزمون های تشخیصی بیشتر ارجاع داده شود.</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ar-SA"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براساس شاخص توده بدنی، وجود علائم و نشانه هایی همانند خروپف، آپنه واضح و/ یا به خواب رفتن در حین رانندگی،  مادر به متخصص خواب ارجاع شود. با وجودی که دستورالعمل کلی در رابطه با غربالگری آپنه انسدادی هنگام خواب صرفا براساس شاخص توده بدنی موجود نیست اما خطر آپنه در زنان با شاخص توده بدنی بالاتر از </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kg/m2</a:t>
            </a:r>
            <a:r>
              <a:rPr lang="en-US" sz="2000" dirty="0">
                <a:solidFill>
                  <a:schemeClr val="tx1"/>
                </a:solidFill>
                <a:latin typeface="B Yagut" panose="00000400000000000000" pitchFamily="2" charset="-78"/>
                <a:ea typeface="Times New Roman" panose="02020603050405020304" pitchFamily="18" charset="0"/>
                <a:cs typeface="B Yagut" panose="00000400000000000000" pitchFamily="2" charset="-78"/>
              </a:rPr>
              <a:t> </a:t>
            </a:r>
            <a:r>
              <a:rPr lang="ar-SA" sz="2000" dirty="0">
                <a:solidFill>
                  <a:schemeClr val="tx1"/>
                </a:solidFill>
                <a:latin typeface="B Yagut" panose="00000400000000000000" pitchFamily="2" charset="-78"/>
                <a:ea typeface="Times New Roman" panose="02020603050405020304" pitchFamily="18" charset="0"/>
                <a:cs typeface="B Yagut" panose="00000400000000000000" pitchFamily="2" charset="-78"/>
              </a:rPr>
              <a:t>30  در یک مطالعه </a:t>
            </a:r>
            <a:r>
              <a:rPr lang="fa-IR" sz="2000" dirty="0" smtClean="0">
                <a:solidFill>
                  <a:schemeClr val="tx1"/>
                </a:solidFill>
                <a:latin typeface="B Yagut" panose="00000400000000000000" pitchFamily="2" charset="-78"/>
                <a:ea typeface="Times New Roman" panose="02020603050405020304" pitchFamily="18" charset="0"/>
                <a:cs typeface="B Yagut" panose="00000400000000000000" pitchFamily="2" charset="-78"/>
              </a:rPr>
              <a:t>15/4</a:t>
            </a:r>
            <a:r>
              <a:rPr lang="ar-SA" sz="2000" dirty="0" smtClean="0">
                <a:solidFill>
                  <a:schemeClr val="tx1"/>
                </a:solidFill>
                <a:latin typeface="B Yagut" panose="00000400000000000000" pitchFamily="2" charset="-78"/>
                <a:ea typeface="Times New Roman" panose="02020603050405020304" pitchFamily="18" charset="0"/>
                <a:cs typeface="B Yagut" panose="00000400000000000000" pitchFamily="2" charset="-78"/>
              </a:rPr>
              <a:t> </a:t>
            </a:r>
            <a:r>
              <a:rPr lang="ar-SA" sz="2000" dirty="0">
                <a:solidFill>
                  <a:schemeClr val="tx1"/>
                </a:solidFill>
                <a:latin typeface="B Yagut" panose="00000400000000000000" pitchFamily="2" charset="-78"/>
                <a:ea typeface="Times New Roman" panose="02020603050405020304" pitchFamily="18" charset="0"/>
                <a:cs typeface="B Yagut" panose="00000400000000000000" pitchFamily="2" charset="-78"/>
              </a:rPr>
              <a:t>درصد بوده است. </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ar-SA"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ارجاع به متخصص تغذیه معتبر برای انجام مشاوره می تواند برنامه ها و اهداف تغذیه ای و همچنین راهنمایی هایی را در رابطه با تغییرات سبک زندگی برای مادران فراهم کند</a:t>
            </a:r>
            <a:r>
              <a:rPr lang="ar-SA"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12173098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28600" algn="just" rtl="1">
              <a:lnSpc>
                <a:spcPct val="107000"/>
              </a:lnSpc>
              <a:spcAft>
                <a:spcPts val="800"/>
              </a:spcAft>
            </a:pPr>
            <a:r>
              <a:rPr lang="fa-IR" sz="2000" b="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ج- ارزیابی بیهوشی</a:t>
            </a:r>
            <a:r>
              <a:rPr lang="fa-IR" sz="2000" b="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a:t>
            </a:r>
          </a:p>
          <a:p>
            <a:pPr marL="0" indent="0" algn="just" rtl="1">
              <a:lnSpc>
                <a:spcPct val="107000"/>
              </a:lnSpc>
              <a:spcAft>
                <a:spcPts val="800"/>
              </a:spcAft>
              <a:buNone/>
            </a:pPr>
            <a:r>
              <a:rPr lang="fa-IR" sz="20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زنان باردار دارای شاخص توده بدنی مساوی و یا بالاتر از 30 باید قبل از زایمان توسط یک متخصص بیهوشی ارزیابی شوند تا مشکلات بالقوه مربوط به دسترسی های عروقی و بیهوشی عمومی و یا منطقه ای شناسایی شوند. برنامه ریزی جهت بیهوشی در صورت نیاز بایستی مورد بررسی قرار گرفته و در پرونده پزشکی مادر ثبت گردد. </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18177350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228600" algn="just" rtl="1">
              <a:lnSpc>
                <a:spcPct val="107000"/>
              </a:lnSpc>
              <a:spcAft>
                <a:spcPts val="800"/>
              </a:spcAft>
            </a:pPr>
            <a:r>
              <a:rPr lang="fa-IR" b="1" dirty="0">
                <a:solidFill>
                  <a:srgbClr val="1F4D78"/>
                </a:solidFill>
                <a:latin typeface="Calibri Light" panose="020F0302020204030204" pitchFamily="34" charset="0"/>
                <a:ea typeface="Times New Roman" panose="02020603050405020304" pitchFamily="18" charset="0"/>
                <a:cs typeface="B Yagut" panose="00000400000000000000" pitchFamily="2" charset="-78"/>
              </a:rPr>
              <a:t>د- ارزیابی خطر ترومبوآمبولی</a:t>
            </a:r>
            <a:r>
              <a:rPr lang="fa-IR" b="1" dirty="0" smtClean="0">
                <a:solidFill>
                  <a:srgbClr val="1F4D78"/>
                </a:solidFill>
                <a:latin typeface="Calibri Light" panose="020F0302020204030204" pitchFamily="34" charset="0"/>
                <a:ea typeface="Times New Roman" panose="02020603050405020304" pitchFamily="18" charset="0"/>
                <a:cs typeface="B Yagut" panose="00000400000000000000" pitchFamily="2" charset="-78"/>
              </a:rPr>
              <a:t>:</a:t>
            </a:r>
          </a:p>
          <a:p>
            <a:pPr marL="0" indent="0" algn="just" rtl="1">
              <a:lnSpc>
                <a:spcPct val="107000"/>
              </a:lnSpc>
              <a:spcAft>
                <a:spcPts val="800"/>
              </a:spcAft>
              <a:buNone/>
            </a:pPr>
            <a:r>
              <a:rPr lang="fa-IR" dirty="0" smtClean="0">
                <a:solidFill>
                  <a:srgbClr val="1F4D78"/>
                </a:solidFill>
                <a:latin typeface="Calibri" panose="020F0502020204030204" pitchFamily="34" charset="0"/>
                <a:ea typeface="Calibri" panose="020F0502020204030204" pitchFamily="34" charset="0"/>
                <a:cs typeface="B Yagut" panose="00000400000000000000" pitchFamily="2" charset="-78"/>
              </a:rPr>
              <a:t> </a:t>
            </a:r>
            <a:r>
              <a:rPr lang="fa-IR" sz="2000" dirty="0">
                <a:latin typeface="Calibri Light" panose="020F0302020204030204" pitchFamily="34" charset="0"/>
                <a:ea typeface="Times New Roman" panose="02020603050405020304" pitchFamily="18" charset="0"/>
                <a:cs typeface="B Yagut" panose="00000400000000000000" pitchFamily="2" charset="-78"/>
              </a:rPr>
              <a:t>همه زنان چاق بایستی در نخستین ویزیت قبل از تولد و همچنین در طول بارداری از نظر خطر ترومبوآمبولی ارزیابی شده و پروفیلاکسی بر اساس راهنمای مورد تایید انجام شود.</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26</a:t>
            </a:fld>
            <a:endParaRPr lang="en-US" dirty="0"/>
          </a:p>
        </p:txBody>
      </p:sp>
    </p:spTree>
    <p:extLst>
      <p:ext uri="{BB962C8B-B14F-4D97-AF65-F5344CB8AC3E}">
        <p14:creationId xmlns:p14="http://schemas.microsoft.com/office/powerpoint/2010/main" val="35340662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744301948"/>
              </p:ext>
            </p:extLst>
          </p:nvPr>
        </p:nvGraphicFramePr>
        <p:xfrm>
          <a:off x="1611630" y="274320"/>
          <a:ext cx="10001250" cy="6686043"/>
        </p:xfrm>
        <a:graphic>
          <a:graphicData uri="http://schemas.openxmlformats.org/drawingml/2006/table">
            <a:tbl>
              <a:tblPr rtl="1" firstRow="1" firstCol="1" bandRow="1">
                <a:tableStyleId>{69012ECD-51FC-41F1-AA8D-1B2483CD663E}</a:tableStyleId>
              </a:tblPr>
              <a:tblGrid>
                <a:gridCol w="10001250"/>
              </a:tblGrid>
              <a:tr h="217752">
                <a:tc>
                  <a:txBody>
                    <a:bodyPr/>
                    <a:lstStyle/>
                    <a:p>
                      <a:pPr algn="ctr" rtl="1">
                        <a:lnSpc>
                          <a:spcPct val="107000"/>
                        </a:lnSpc>
                        <a:spcAft>
                          <a:spcPts val="0"/>
                        </a:spcAft>
                      </a:pPr>
                      <a:endParaRPr lang="en-US" sz="1400" dirty="0" smtClean="0">
                        <a:effectLst/>
                      </a:endParaRPr>
                    </a:p>
                    <a:p>
                      <a:pPr algn="ctr" rtl="1">
                        <a:lnSpc>
                          <a:spcPct val="107000"/>
                        </a:lnSpc>
                        <a:spcAft>
                          <a:spcPts val="0"/>
                        </a:spcAft>
                      </a:pPr>
                      <a:r>
                        <a:rPr lang="ar-SA" sz="1400" dirty="0" smtClean="0">
                          <a:effectLst/>
                        </a:rPr>
                        <a:t>توصیه </a:t>
                      </a:r>
                      <a:r>
                        <a:rPr lang="ar-SA" sz="1400" dirty="0">
                          <a:effectLst/>
                        </a:rPr>
                        <a:t>های تغذیه ای به زنان دارای شاخص توده بدنی بالاتر از </a:t>
                      </a:r>
                      <a:r>
                        <a:rPr lang="ar-SA" sz="1400" dirty="0" smtClean="0">
                          <a:effectLst/>
                        </a:rPr>
                        <a:t>25</a:t>
                      </a:r>
                      <a:endParaRPr lang="en-US" sz="1400" dirty="0" smtClean="0">
                        <a:effectLst/>
                      </a:endParaRPr>
                    </a:p>
                    <a:p>
                      <a:pPr algn="ctr" rtl="1">
                        <a:lnSpc>
                          <a:spcPct val="107000"/>
                        </a:lnSpc>
                        <a:spcAft>
                          <a:spcPts val="0"/>
                        </a:spcAft>
                      </a:pP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54472" marR="54472" marT="0" marB="0" anchor="ctr"/>
                </a:tc>
              </a:tr>
              <a:tr h="5280078">
                <a:tc>
                  <a:txBody>
                    <a:bodyPr/>
                    <a:lstStyle/>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با استفاده از میان وعده های، تعداد وعده های غذایی را در روز افزایش داده و حجم هر وعده را کم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ساعت ثابتی برای صرف غذا در وعده های مختلف روز داشته باشند.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مصرف قند و شکر و خوراکی هایی مانند انواع شیرینی، شکلات، آب نبات، نوشابه ها، شربت ها و آب میوه های صنعتی، مربا، عسل و ... را بسیار محدود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از مصرف زیاد نان، برنج و ماکارونی</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نان مصرفی باید از آرد سبوس دار تهیه شده باشد (نان سنگک، نان جو و...) و نان های فانتزی مثل انواع باگت و نان ساندویچی کمتر مصرف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حبوبات پخته مثل عدس و لوبیا را بیشتر استفاده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شیر و لبنیات خود را حتما از نوع کم چرب استفاده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گوشت را کاملا لخم و تا حد امکان چربی گرفته و مرغ و ماهی را بدون پوست مصرف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از مصرف فرآورده های گوشتی پرچربی مثل سوسیس، کالباس، همبرگر، کله پاچه و مغز خودداری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به جای گوشت قرمز، بیشتر از گوشت های سفید استفاده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مصرف تخم مرغ را به حداکثر سه عدد در هفته محدود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میوه ها و سبزی ها را بیشتر به شکل خام مصرف کنند. مصرف سالاد و یا سبزیجات را قبل یا با غذا توصیه کنید.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به جای آب میوه بهتر است خود میوه را مصرف کنند. آب میوه های تازه و طبیعی که در منزل تهیه می شود به آب میوه های تجاری که معمولا حاوی مقادیر قابل توجهی شکر است ارجحیت دارد.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روغن مصرفی را از انواع مایع انتخاب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غذاها را بیشتر به شکل آب پز و بخار پز یا تنوری تهیه و مصرف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از مصرف غذاهای پرجرب و سرخ شده پرهیز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از مصرف انواع سس سالاد، کره، خامه، سرشیر، شیر پرچرب، ماست و پنیرهای پر چرب خودداری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مصرف دانه های روغنی مثل گردو، فندق، بادام، تخمه، پسته و زیتون را محدود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از مصرف غذاهای آماده و کنسرو شده اجتناب کنند.</a:t>
                      </a:r>
                      <a:endParaRPr lang="en-US" sz="1600" dirty="0">
                        <a:effectLst/>
                        <a:cs typeface="B Yagut" panose="00000400000000000000" pitchFamily="2" charset="-78"/>
                      </a:endParaRPr>
                    </a:p>
                    <a:p>
                      <a:pPr marL="342900" lvl="0" indent="-342900" algn="just" rtl="1">
                        <a:lnSpc>
                          <a:spcPct val="107000"/>
                        </a:lnSpc>
                        <a:spcAft>
                          <a:spcPts val="0"/>
                        </a:spcAft>
                        <a:buFont typeface="Symbol" panose="05050102010706020507" pitchFamily="18" charset="2"/>
                        <a:buChar char=""/>
                      </a:pPr>
                      <a:r>
                        <a:rPr lang="ar-SA" sz="1600" dirty="0">
                          <a:effectLst/>
                          <a:cs typeface="B Yagut" panose="00000400000000000000" pitchFamily="2" charset="-78"/>
                        </a:rPr>
                        <a:t>مصرف نمک و غذاهای </a:t>
                      </a:r>
                      <a:r>
                        <a:rPr lang="ar-SA" sz="1600" dirty="0" smtClean="0">
                          <a:effectLst/>
                          <a:cs typeface="B Yagut" panose="00000400000000000000" pitchFamily="2" charset="-78"/>
                        </a:rPr>
                        <a:t>ش</a:t>
                      </a:r>
                      <a:r>
                        <a:rPr lang="fa-IR" sz="1600" dirty="0" smtClean="0">
                          <a:effectLst/>
                          <a:cs typeface="B Yagut" panose="00000400000000000000" pitchFamily="2" charset="-78"/>
                        </a:rPr>
                        <a:t>و</a:t>
                      </a:r>
                      <a:r>
                        <a:rPr lang="ar-SA" sz="1600" dirty="0" smtClean="0">
                          <a:effectLst/>
                          <a:cs typeface="B Yagut" panose="00000400000000000000" pitchFamily="2" charset="-78"/>
                        </a:rPr>
                        <a:t>ر </a:t>
                      </a:r>
                      <a:r>
                        <a:rPr lang="ar-SA" sz="1600" dirty="0">
                          <a:effectLst/>
                          <a:cs typeface="B Yagut" panose="00000400000000000000" pitchFamily="2" charset="-78"/>
                        </a:rPr>
                        <a:t>را محدود کنند. </a:t>
                      </a:r>
                      <a:endParaRPr lang="en-US" sz="1600" b="0" dirty="0">
                        <a:effectLst/>
                        <a:latin typeface="Calibri" panose="020F0502020204030204" pitchFamily="34" charset="0"/>
                        <a:ea typeface="Calibri" panose="020F0502020204030204" pitchFamily="34" charset="0"/>
                        <a:cs typeface="B Yagut" panose="00000400000000000000" pitchFamily="2" charset="-78"/>
                      </a:endParaRPr>
                    </a:p>
                  </a:txBody>
                  <a:tcPr marL="54472" marR="54472" marT="0" marB="0"/>
                </a:tc>
              </a:tr>
            </a:tbl>
          </a:graphicData>
        </a:graphic>
      </p:graphicFrame>
      <p:sp>
        <p:nvSpPr>
          <p:cNvPr id="6" name="Slide Number Placeholder 5"/>
          <p:cNvSpPr>
            <a:spLocks noGrp="1"/>
          </p:cNvSpPr>
          <p:nvPr>
            <p:ph type="sldNum" sz="quarter" idx="12"/>
          </p:nvPr>
        </p:nvSpPr>
        <p:spPr/>
        <p:txBody>
          <a:bodyPr/>
          <a:lstStyle/>
          <a:p>
            <a:fld id="{D57F1E4F-1CFF-5643-939E-217C01CDF565}" type="slidenum">
              <a:rPr lang="en-US" smtClean="0"/>
              <a:pPr/>
              <a:t>27</a:t>
            </a:fld>
            <a:endParaRPr lang="en-US" dirty="0"/>
          </a:p>
        </p:txBody>
      </p:sp>
    </p:spTree>
    <p:extLst>
      <p:ext uri="{BB962C8B-B14F-4D97-AF65-F5344CB8AC3E}">
        <p14:creationId xmlns:p14="http://schemas.microsoft.com/office/powerpoint/2010/main" val="35760097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576040"/>
          </a:xfrm>
        </p:spPr>
        <p:txBody>
          <a:bodyPr>
            <a:normAutofit fontScale="90000"/>
          </a:bodyPr>
          <a:lstStyle/>
          <a:p>
            <a:pPr algn="r" rtl="1"/>
            <a:r>
              <a:rPr lang="fa-IR" sz="2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سه ماهه دوم:</a:t>
            </a:r>
            <a:r>
              <a:rPr lang="en-US" sz="2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
            </a:r>
            <a:br>
              <a:rPr lang="en-US" sz="2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endParaRPr lang="en-US" sz="2800" dirty="0">
              <a:solidFill>
                <a:srgbClr val="C00000"/>
              </a:solidFill>
              <a:cs typeface="B Yagut" panose="00000400000000000000" pitchFamily="2" charset="-78"/>
            </a:endParaRPr>
          </a:p>
        </p:txBody>
      </p:sp>
      <p:sp>
        <p:nvSpPr>
          <p:cNvPr id="3" name="Content Placeholder 2"/>
          <p:cNvSpPr>
            <a:spLocks noGrp="1"/>
          </p:cNvSpPr>
          <p:nvPr>
            <p:ph idx="1"/>
          </p:nvPr>
        </p:nvSpPr>
        <p:spPr>
          <a:xfrm>
            <a:off x="1828801" y="1200150"/>
            <a:ext cx="9155430" cy="4994910"/>
          </a:xfrm>
        </p:spPr>
        <p:txBody>
          <a:bodyPr>
            <a:normAutofit/>
          </a:bodyPr>
          <a:lstStyle/>
          <a:p>
            <a:pPr algn="just" rtl="1">
              <a:lnSpc>
                <a:spcPct val="107000"/>
              </a:lnSpc>
              <a:spcBef>
                <a:spcPts val="200"/>
              </a:spcBef>
            </a:pPr>
            <a:r>
              <a:rPr lang="fa-IR" sz="2000" b="1" i="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تجویز </a:t>
            </a:r>
            <a:r>
              <a:rPr lang="fa-IR" sz="20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آسپیرین با دوز کم: </a:t>
            </a:r>
            <a:endParaRPr lang="fa-IR" sz="2000" b="1" i="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Bef>
                <a:spcPts val="200"/>
              </a:spcBef>
            </a:pPr>
            <a:endParaRPr lang="fa-IR" sz="22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Bef>
                <a:spcPts val="200"/>
              </a:spcBef>
              <a:buFontTx/>
              <a:buChar char="-"/>
            </a:pP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تجویز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آسپیرین با دوز کم(81 میلی گرم) در زنان چاق دارای فاکتورهای خطر پره اکلامپسی می تواند مفید باشد. چاقی (</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BMI≥30 kg/m2</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یک فاکتور خطر متوسط برای پره اکلامپسی محسوب می گردد و در صورتی که فاکتورهای خطر متوسط دیگری داشته باشد تجویز آسپیرین با دوز کم توصیه می شود.  </a:t>
            </a:r>
            <a:endPar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Bef>
                <a:spcPts val="200"/>
              </a:spcBef>
              <a:buFontTx/>
              <a:buChar char="-"/>
            </a:pP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سایر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عوامل خطر متوسط عبارت هستند از: بارداری </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اول(نولی</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پاریتی</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سابقه خانوادگی پره اکلامپسی(خواهر و یا مادر)، نژاد، سطح اقتصادی- اجتماعی پایین، سن مساوی و یا بالاتر از 35 سال، عوامل فردی( مانند </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LBW</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یا </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SGA</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سابقه پیامد نامطلوب بارداری، فاصله بیش از ده سال با بارداری قبلی. </a:t>
            </a:r>
            <a:endPar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Bef>
                <a:spcPts val="200"/>
              </a:spcBef>
              <a:buFontTx/>
              <a:buChar char="-"/>
            </a:pPr>
            <a:endParaRPr lang="en-US" sz="2000" i="1" dirty="0">
              <a:solidFill>
                <a:schemeClr val="tx1"/>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Bef>
                <a:spcPts val="200"/>
              </a:spcBef>
              <a:buFontTx/>
              <a:buChar char="-"/>
            </a:pP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پرخطر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در نظر گرفتن زنان چاقی که دارای چند فاکتور خطر متوسط هستند؛ اختصاصی و بر حسب مورد و همچنین ارتباط بین عوامل خطر انجام می شود</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a:t>
            </a:r>
          </a:p>
          <a:p>
            <a:pPr algn="just" rtl="1">
              <a:lnSpc>
                <a:spcPct val="107000"/>
              </a:lnSpc>
              <a:spcBef>
                <a:spcPts val="200"/>
              </a:spcBef>
              <a:buFontTx/>
              <a:buChar char="-"/>
            </a:pPr>
            <a:endParaRPr lang="en-US" sz="2200" b="1" i="1" dirty="0">
              <a:solidFill>
                <a:schemeClr val="tx1"/>
              </a:solidFill>
              <a:latin typeface="Calibri Light" panose="020F0302020204030204" pitchFamily="34" charset="0"/>
              <a:ea typeface="Times New Roman" panose="02020603050405020304" pitchFamily="18" charset="0"/>
              <a:cs typeface="B Yagut" panose="00000400000000000000" pitchFamily="2" charset="-78"/>
            </a:endParaRPr>
          </a:p>
          <a:p>
            <a:pPr marL="114300" indent="0" algn="just" rtl="1">
              <a:lnSpc>
                <a:spcPct val="107000"/>
              </a:lnSpc>
              <a:spcAft>
                <a:spcPts val="80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28</a:t>
            </a:fld>
            <a:endParaRPr lang="en-US" dirty="0"/>
          </a:p>
        </p:txBody>
      </p:sp>
    </p:spTree>
    <p:extLst>
      <p:ext uri="{BB962C8B-B14F-4D97-AF65-F5344CB8AC3E}">
        <p14:creationId xmlns:p14="http://schemas.microsoft.com/office/powerpoint/2010/main" val="42781753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0380" y="560070"/>
            <a:ext cx="9854232" cy="5143500"/>
          </a:xfrm>
        </p:spPr>
        <p:txBody>
          <a:bodyPr>
            <a:normAutofit/>
          </a:bodyPr>
          <a:lstStyle/>
          <a:p>
            <a:pPr algn="just" rtl="1">
              <a:lnSpc>
                <a:spcPct val="107000"/>
              </a:lnSpc>
              <a:spcBef>
                <a:spcPts val="200"/>
              </a:spcBef>
            </a:pPr>
            <a:r>
              <a:rPr lang="fa-IR" sz="20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ارزیابی سونوگرافی جنینی:</a:t>
            </a:r>
            <a:r>
              <a:rPr lang="fa-IR" sz="2000" b="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 </a:t>
            </a:r>
            <a:endParaRPr lang="fa-IR" sz="2000" b="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Bef>
                <a:spcPts val="200"/>
              </a:spcBef>
            </a:pPr>
            <a:endParaRPr lang="fa-IR"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endParaRPr>
          </a:p>
          <a:p>
            <a:pPr algn="just" rtl="1">
              <a:lnSpc>
                <a:spcPct val="107000"/>
              </a:lnSpc>
              <a:spcBef>
                <a:spcPts val="200"/>
              </a:spcBef>
              <a:buFontTx/>
              <a:buChar char="-"/>
            </a:pP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در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هفته های 18 تا 20 بارداری، بایستی یک سونوگرافی برای بررسی جزئیات آناتومیک جنینی و غربالگری جنین از نظر ناهنجاری های جنینی انجام شود. از آنجایی که چاقی شکمی می تواند باعث اشکال در تفسیر شود؛ ممکن است لازم باشد که ارزیابی اولتراسونیک پیگیری شود</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a:t>
            </a:r>
          </a:p>
          <a:p>
            <a:pPr algn="just" rtl="1">
              <a:lnSpc>
                <a:spcPct val="107000"/>
              </a:lnSpc>
              <a:spcBef>
                <a:spcPts val="200"/>
              </a:spcBef>
              <a:buFontTx/>
              <a:buChar char="-"/>
            </a:pPr>
            <a:endParaRPr lang="en-US" sz="2000" i="1" dirty="0">
              <a:solidFill>
                <a:schemeClr val="tx1"/>
              </a:solidFill>
              <a:latin typeface="Calibri Light" panose="020F0302020204030204" pitchFamily="34" charset="0"/>
              <a:ea typeface="Times New Roman" panose="02020603050405020304" pitchFamily="18" charset="0"/>
              <a:cs typeface="B Yagut" panose="00000400000000000000" pitchFamily="2" charset="-78"/>
            </a:endParaRPr>
          </a:p>
          <a:p>
            <a:pPr algn="r" rtl="1">
              <a:lnSpc>
                <a:spcPct val="107000"/>
              </a:lnSpc>
              <a:spcAft>
                <a:spcPts val="800"/>
              </a:spcAft>
              <a:buFontTx/>
              <a:buChar char="-"/>
            </a:pP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با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توجه به محدودیت های سونوگرافی با افزایش درجه چاقی، استفاده همزمان از اندازه گیری آلفا فتو پروتئین سرم مادری به منظور غربالگری نقایص لوله عصبی و سایر نقایص مادرزادی پیشنهاد می گردد</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algn="just" rtl="1">
              <a:lnSpc>
                <a:spcPct val="107000"/>
              </a:lnSpc>
              <a:spcAft>
                <a:spcPts val="800"/>
              </a:spcAft>
              <a:buFontTx/>
              <a:buChar char="-"/>
            </a:pP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با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توجه به افزایش ناهنجاری های </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قلبی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جنینی و دشواری تشخیص در زنان چاق، ایده آل است که علاوه بر ارزیابی سونوگرافی دوران بارداری به منظور بررسی قلب جنین( حفرات قلبی، راه های خروجی، نمای عروقی و مشاهده تراشه)، اکوکاردیوگرافی  جنینی نیز در زنان باردار چاق انجام شود</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a:t>
            </a:r>
          </a:p>
          <a:p>
            <a:pPr algn="just" rtl="1">
              <a:lnSpc>
                <a:spcPct val="107000"/>
              </a:lnSpc>
              <a:spcAft>
                <a:spcPts val="800"/>
              </a:spcAft>
              <a:buFontTx/>
              <a:buChar char="-"/>
            </a:pPr>
            <a:endParaRPr lang="en-US" sz="16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29</a:t>
            </a:fld>
            <a:endParaRPr lang="en-US" dirty="0"/>
          </a:p>
        </p:txBody>
      </p:sp>
    </p:spTree>
    <p:extLst>
      <p:ext uri="{BB962C8B-B14F-4D97-AF65-F5344CB8AC3E}">
        <p14:creationId xmlns:p14="http://schemas.microsoft.com/office/powerpoint/2010/main" val="2186012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2924" y="624110"/>
            <a:ext cx="8911687" cy="705926"/>
          </a:xfrm>
        </p:spPr>
        <p:txBody>
          <a:bodyPr>
            <a:normAutofit/>
          </a:bodyPr>
          <a:lstStyle/>
          <a:p>
            <a:pPr algn="ctr"/>
            <a:r>
              <a:rPr lang="fa-IR" sz="2400" b="1" dirty="0">
                <a:solidFill>
                  <a:srgbClr val="C00000"/>
                </a:solidFill>
                <a:latin typeface="Calibri" panose="020F0502020204030204" pitchFamily="34" charset="0"/>
                <a:ea typeface="Calibri" panose="020F0502020204030204" pitchFamily="34" charset="0"/>
                <a:cs typeface="B Yagut" panose="00000400000000000000" pitchFamily="2" charset="-78"/>
              </a:rPr>
              <a:t>طبقه بندی شاخص توده بدنی</a:t>
            </a:r>
            <a:endParaRPr lang="en-US" sz="2400" b="1" dirty="0">
              <a:solidFill>
                <a:srgbClr val="C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4218006288"/>
              </p:ext>
            </p:extLst>
          </p:nvPr>
        </p:nvGraphicFramePr>
        <p:xfrm>
          <a:off x="3017520" y="1330037"/>
          <a:ext cx="7658099" cy="4152176"/>
        </p:xfrm>
        <a:graphic>
          <a:graphicData uri="http://schemas.openxmlformats.org/drawingml/2006/table">
            <a:tbl>
              <a:tblPr rtl="1" firstRow="1" firstCol="1" bandRow="1">
                <a:tableStyleId>{5C22544A-7EE6-4342-B048-85BDC9FD1C3A}</a:tableStyleId>
              </a:tblPr>
              <a:tblGrid>
                <a:gridCol w="4206874"/>
                <a:gridCol w="3451225"/>
              </a:tblGrid>
              <a:tr h="309542">
                <a:tc>
                  <a:txBody>
                    <a:bodyPr/>
                    <a:lstStyle/>
                    <a:p>
                      <a:pPr marL="457200" algn="ctr" rtl="1">
                        <a:lnSpc>
                          <a:spcPct val="107000"/>
                        </a:lnSpc>
                        <a:spcAft>
                          <a:spcPts val="0"/>
                        </a:spcAft>
                      </a:pPr>
                      <a:r>
                        <a:rPr lang="en-US" sz="1200" dirty="0">
                          <a:effectLst/>
                        </a:rPr>
                        <a:t>BMI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ctr" rtl="1">
                        <a:lnSpc>
                          <a:spcPct val="107000"/>
                        </a:lnSpc>
                        <a:spcAft>
                          <a:spcPts val="0"/>
                        </a:spcAft>
                      </a:pPr>
                      <a:r>
                        <a:rPr lang="en-US" sz="1200">
                          <a:effectLst/>
                        </a:rPr>
                        <a:t>CLASS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9753">
                <a:tc>
                  <a:txBody>
                    <a:bodyPr/>
                    <a:lstStyle/>
                    <a:p>
                      <a:pPr marL="457200" algn="l" rtl="1">
                        <a:lnSpc>
                          <a:spcPct val="107000"/>
                        </a:lnSpc>
                        <a:spcAft>
                          <a:spcPts val="0"/>
                        </a:spcAft>
                      </a:pPr>
                      <a:r>
                        <a:rPr lang="en-US" sz="1600">
                          <a:effectLst/>
                        </a:rPr>
                        <a:t>BMI &lt;18.5 kg/m</a:t>
                      </a:r>
                      <a:r>
                        <a:rPr lang="en-US" sz="1600" baseline="300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rtl="1">
                        <a:lnSpc>
                          <a:spcPct val="107000"/>
                        </a:lnSpc>
                        <a:spcAft>
                          <a:spcPts val="0"/>
                        </a:spcAft>
                      </a:pPr>
                      <a:r>
                        <a:rPr lang="en-US" sz="1600" b="1">
                          <a:effectLst/>
                        </a:rPr>
                        <a:t>Underweight</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9753">
                <a:tc>
                  <a:txBody>
                    <a:bodyPr/>
                    <a:lstStyle/>
                    <a:p>
                      <a:pPr marL="457200" algn="l" rtl="1">
                        <a:lnSpc>
                          <a:spcPct val="107000"/>
                        </a:lnSpc>
                        <a:spcAft>
                          <a:spcPts val="0"/>
                        </a:spcAft>
                      </a:pPr>
                      <a:r>
                        <a:rPr lang="en-US" sz="1600">
                          <a:effectLst/>
                        </a:rPr>
                        <a:t>BMI ≥18.5 to 24.9 kg/m</a:t>
                      </a:r>
                      <a:r>
                        <a:rPr lang="en-US" sz="1600" baseline="300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rtl="1">
                        <a:lnSpc>
                          <a:spcPct val="107000"/>
                        </a:lnSpc>
                        <a:spcAft>
                          <a:spcPts val="0"/>
                        </a:spcAft>
                      </a:pPr>
                      <a:r>
                        <a:rPr lang="en-US" sz="1600" b="1">
                          <a:effectLst/>
                        </a:rPr>
                        <a:t>Normal weight</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09753">
                <a:tc>
                  <a:txBody>
                    <a:bodyPr/>
                    <a:lstStyle/>
                    <a:p>
                      <a:pPr marL="457200" algn="l" rtl="1">
                        <a:lnSpc>
                          <a:spcPct val="107000"/>
                        </a:lnSpc>
                        <a:spcAft>
                          <a:spcPts val="0"/>
                        </a:spcAft>
                      </a:pPr>
                      <a:r>
                        <a:rPr lang="en-US" sz="1600" dirty="0">
                          <a:effectLst/>
                        </a:rPr>
                        <a:t>BMI ≥25 to 29.9 kg/m</a:t>
                      </a:r>
                      <a:r>
                        <a:rPr lang="en-US" sz="1600" baseline="30000" dirty="0">
                          <a:effectLst/>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rtl="1">
                        <a:lnSpc>
                          <a:spcPct val="107000"/>
                        </a:lnSpc>
                        <a:spcAft>
                          <a:spcPts val="0"/>
                        </a:spcAft>
                      </a:pPr>
                      <a:r>
                        <a:rPr lang="en-US" sz="1600" b="1">
                          <a:effectLst/>
                        </a:rPr>
                        <a:t>Overweight</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352642">
                <a:tc>
                  <a:txBody>
                    <a:bodyPr/>
                    <a:lstStyle/>
                    <a:p>
                      <a:pPr marL="457200" algn="l" rtl="1">
                        <a:lnSpc>
                          <a:spcPct val="107000"/>
                        </a:lnSpc>
                        <a:spcAft>
                          <a:spcPts val="0"/>
                        </a:spcAft>
                      </a:pPr>
                      <a:r>
                        <a:rPr lang="en-US" sz="1600">
                          <a:effectLst/>
                        </a:rPr>
                        <a:t>BMI ≥30 kg/m</a:t>
                      </a:r>
                      <a:r>
                        <a:rPr lang="en-US" sz="1600" baseline="300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047750" algn="l" rtl="1">
                        <a:lnSpc>
                          <a:spcPct val="107000"/>
                        </a:lnSpc>
                        <a:spcAft>
                          <a:spcPts val="0"/>
                        </a:spcAft>
                      </a:pPr>
                      <a:r>
                        <a:rPr lang="en-US" sz="1600" b="1">
                          <a:effectLst/>
                        </a:rPr>
                        <a:t>Obesity</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36133">
                <a:tc>
                  <a:txBody>
                    <a:bodyPr/>
                    <a:lstStyle/>
                    <a:p>
                      <a:pPr marL="457200" algn="l" rtl="1">
                        <a:lnSpc>
                          <a:spcPct val="107000"/>
                        </a:lnSpc>
                        <a:spcAft>
                          <a:spcPts val="0"/>
                        </a:spcAft>
                      </a:pPr>
                      <a:r>
                        <a:rPr lang="en-US" sz="1600" dirty="0">
                          <a:effectLst/>
                        </a:rPr>
                        <a:t>BMI 30 to 34.9 kg/m</a:t>
                      </a:r>
                      <a:r>
                        <a:rPr lang="en-US" sz="1600" baseline="30000" dirty="0">
                          <a:effectLst/>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1047750" algn="l" rtl="1">
                        <a:lnSpc>
                          <a:spcPct val="107000"/>
                        </a:lnSpc>
                        <a:spcAft>
                          <a:spcPts val="0"/>
                        </a:spcAft>
                      </a:pPr>
                      <a:r>
                        <a:rPr lang="en-US" sz="1600" b="1">
                          <a:effectLst/>
                        </a:rPr>
                        <a:t>Obesity class I</a:t>
                      </a:r>
                      <a:endParaRPr lang="en-US" sz="14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635921">
                <a:tc>
                  <a:txBody>
                    <a:bodyPr/>
                    <a:lstStyle/>
                    <a:p>
                      <a:pPr marL="1047750" algn="l" rtl="1">
                        <a:lnSpc>
                          <a:spcPct val="107000"/>
                        </a:lnSpc>
                        <a:spcAft>
                          <a:spcPts val="0"/>
                        </a:spcAft>
                      </a:pPr>
                      <a:r>
                        <a:rPr lang="en-US" sz="1600">
                          <a:effectLst/>
                        </a:rPr>
                        <a:t>BMI 35 to 39.9 kg/m</a:t>
                      </a:r>
                      <a:r>
                        <a:rPr lang="en-US" sz="1600" baseline="30000">
                          <a:effectLst/>
                        </a:rPr>
                        <a:t>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rtl="1">
                        <a:lnSpc>
                          <a:spcPct val="107000"/>
                        </a:lnSpc>
                        <a:spcAft>
                          <a:spcPts val="0"/>
                        </a:spcAft>
                      </a:pPr>
                      <a:r>
                        <a:rPr lang="en-US" sz="1600" b="1" dirty="0">
                          <a:effectLst/>
                        </a:rPr>
                        <a:t>Obesity class II</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288679">
                <a:tc>
                  <a:txBody>
                    <a:bodyPr/>
                    <a:lstStyle/>
                    <a:p>
                      <a:pPr marL="457200" algn="l" rtl="1">
                        <a:lnSpc>
                          <a:spcPct val="107000"/>
                        </a:lnSpc>
                        <a:spcAft>
                          <a:spcPts val="0"/>
                        </a:spcAft>
                      </a:pPr>
                      <a:r>
                        <a:rPr lang="en-US" sz="1600" dirty="0">
                          <a:effectLst/>
                        </a:rPr>
                        <a:t>BMI ≥40 kg/m</a:t>
                      </a:r>
                      <a:r>
                        <a:rPr lang="en-US" sz="1600" baseline="30000" dirty="0">
                          <a:effectLst/>
                        </a:rPr>
                        <a:t>2</a:t>
                      </a:r>
                      <a:r>
                        <a:rPr lang="en-US" sz="1600" dirty="0">
                          <a:effectLst/>
                        </a:rPr>
                        <a:t> (also referred to as severe, extreme, or massive obesity)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457200" algn="l" rtl="1">
                        <a:lnSpc>
                          <a:spcPct val="107000"/>
                        </a:lnSpc>
                        <a:spcAft>
                          <a:spcPts val="0"/>
                        </a:spcAft>
                      </a:pPr>
                      <a:r>
                        <a:rPr lang="en-US" sz="1600" b="1" dirty="0">
                          <a:effectLst/>
                        </a:rPr>
                        <a:t>Obesity class III</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7" name="Slide Number Placeholder 6"/>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3446826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5776" y="2133600"/>
            <a:ext cx="9898836" cy="3777622"/>
          </a:xfrm>
        </p:spPr>
        <p:txBody>
          <a:bodyPr/>
          <a:lstStyle/>
          <a:p>
            <a:pPr algn="just" rtl="1">
              <a:lnSpc>
                <a:spcPct val="107000"/>
              </a:lnSpc>
              <a:spcAft>
                <a:spcPts val="800"/>
              </a:spcAft>
            </a:pPr>
            <a:r>
              <a:rPr lang="fa-IR" sz="20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غربالگری دیابت بارداری:</a:t>
            </a:r>
            <a:r>
              <a:rPr lang="fa-IR" sz="2000" b="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 </a:t>
            </a:r>
            <a:endParaRPr lang="fa-IR" sz="2000" b="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endParaRPr>
          </a:p>
          <a:p>
            <a:pPr marL="0" indent="0" algn="just" rtl="1">
              <a:lnSpc>
                <a:spcPct val="107000"/>
              </a:lnSpc>
              <a:spcAft>
                <a:spcPts val="800"/>
              </a:spcAft>
              <a:buNone/>
            </a:pPr>
            <a:r>
              <a:rPr lang="fa-IR" dirty="0">
                <a:latin typeface="Calibri Light" panose="020F0302020204030204" pitchFamily="34" charset="0"/>
                <a:ea typeface="Times New Roman" panose="02020603050405020304" pitchFamily="18" charset="0"/>
                <a:cs typeface="B Yagut" panose="00000400000000000000" pitchFamily="2" charset="-78"/>
              </a:rPr>
              <a:t> </a:t>
            </a:r>
            <a:r>
              <a:rPr lang="fa-IR" sz="2000" dirty="0" smtClean="0">
                <a:latin typeface="Calibri Light" panose="020F0302020204030204" pitchFamily="34" charset="0"/>
                <a:ea typeface="Times New Roman" panose="02020603050405020304" pitchFamily="18" charset="0"/>
                <a:cs typeface="B Yagut" panose="00000400000000000000" pitchFamily="2" charset="-78"/>
              </a:rPr>
              <a:t>غربالگری </a:t>
            </a:r>
            <a:r>
              <a:rPr lang="fa-IR" sz="2000" dirty="0">
                <a:latin typeface="Calibri Light" panose="020F0302020204030204" pitchFamily="34" charset="0"/>
                <a:ea typeface="Times New Roman" panose="02020603050405020304" pitchFamily="18" charset="0"/>
                <a:cs typeface="B Yagut" panose="00000400000000000000" pitchFamily="2" charset="-78"/>
              </a:rPr>
              <a:t>دیابت بارداری در هفته های 24 تا 28 هفتگی انجام  شود. در زنانی که یکی از اعمال جراحی </a:t>
            </a:r>
            <a:r>
              <a:rPr lang="fa-IR" sz="2000" dirty="0" err="1">
                <a:latin typeface="Calibri Light" panose="020F0302020204030204" pitchFamily="34" charset="0"/>
                <a:ea typeface="Times New Roman" panose="02020603050405020304" pitchFamily="18" charset="0"/>
                <a:cs typeface="B Yagut" panose="00000400000000000000" pitchFamily="2" charset="-78"/>
              </a:rPr>
              <a:t>بای</a:t>
            </a:r>
            <a:r>
              <a:rPr lang="fa-IR" sz="2000" dirty="0">
                <a:latin typeface="Calibri Light" panose="020F0302020204030204" pitchFamily="34" charset="0"/>
                <a:ea typeface="Times New Roman" panose="02020603050405020304" pitchFamily="18" charset="0"/>
                <a:cs typeface="B Yagut" panose="00000400000000000000" pitchFamily="2" charset="-78"/>
              </a:rPr>
              <a:t> پس انجام داده </a:t>
            </a:r>
            <a:r>
              <a:rPr lang="fa-IR" sz="2000" dirty="0" err="1">
                <a:latin typeface="Calibri Light" panose="020F0302020204030204" pitchFamily="34" charset="0"/>
                <a:ea typeface="Times New Roman" panose="02020603050405020304" pitchFamily="18" charset="0"/>
                <a:cs typeface="B Yagut" panose="00000400000000000000" pitchFamily="2" charset="-78"/>
              </a:rPr>
              <a:t>اند</a:t>
            </a:r>
            <a:r>
              <a:rPr lang="fa-IR" sz="2000" dirty="0">
                <a:latin typeface="Calibri Light" panose="020F0302020204030204" pitchFamily="34" charset="0"/>
                <a:ea typeface="Times New Roman" panose="02020603050405020304" pitchFamily="18" charset="0"/>
                <a:cs typeface="B Yagut" panose="00000400000000000000" pitchFamily="2" charset="-78"/>
              </a:rPr>
              <a:t> بایستی از روش های دیگر غربالگری دیابت استفاده شود زیرا دادن مقادیر بالای گلوکز باعث ایجاد سندرم </a:t>
            </a:r>
            <a:r>
              <a:rPr lang="fa-IR" sz="2000" dirty="0" err="1">
                <a:latin typeface="Calibri Light" panose="020F0302020204030204" pitchFamily="34" charset="0"/>
                <a:ea typeface="Times New Roman" panose="02020603050405020304" pitchFamily="18" charset="0"/>
                <a:cs typeface="B Yagut" panose="00000400000000000000" pitchFamily="2" charset="-78"/>
              </a:rPr>
              <a:t>دامپینگ</a:t>
            </a:r>
            <a:r>
              <a:rPr lang="fa-IR" sz="2000" dirty="0">
                <a:latin typeface="Calibri Light" panose="020F0302020204030204" pitchFamily="34" charset="0"/>
                <a:ea typeface="Times New Roman" panose="02020603050405020304" pitchFamily="18" charset="0"/>
                <a:cs typeface="B Yagut" panose="00000400000000000000" pitchFamily="2" charset="-78"/>
              </a:rPr>
              <a:t> می شود.</a:t>
            </a:r>
            <a:endParaRPr lang="en-US" sz="2000" dirty="0">
              <a:latin typeface="Calibri" panose="020F0502020204030204" pitchFamily="34" charset="0"/>
              <a:ea typeface="Calibri" panose="020F0502020204030204" pitchFamily="34" charset="0"/>
              <a:cs typeface="B Yagut" panose="00000400000000000000"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30</a:t>
            </a:fld>
            <a:endParaRPr lang="en-US" dirty="0"/>
          </a:p>
        </p:txBody>
      </p:sp>
    </p:spTree>
    <p:extLst>
      <p:ext uri="{BB962C8B-B14F-4D97-AF65-F5344CB8AC3E}">
        <p14:creationId xmlns:p14="http://schemas.microsoft.com/office/powerpoint/2010/main" val="4032068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564610"/>
          </a:xfrm>
        </p:spPr>
        <p:txBody>
          <a:bodyPr>
            <a:normAutofit fontScale="90000"/>
          </a:bodyPr>
          <a:lstStyle/>
          <a:p>
            <a:pPr algn="r" rtl="1"/>
            <a:r>
              <a:rPr lang="fa-IR" sz="24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سه ماهه سوم:</a:t>
            </a:r>
            <a:r>
              <a:rPr lang="en-US" sz="24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
            </a:r>
            <a:br>
              <a:rPr lang="en-US" sz="24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endParaRPr lang="en-US" sz="2400" dirty="0">
              <a:solidFill>
                <a:srgbClr val="C00000"/>
              </a:solidFill>
              <a:cs typeface="B Yagut" panose="00000400000000000000" pitchFamily="2" charset="-78"/>
            </a:endParaRPr>
          </a:p>
        </p:txBody>
      </p:sp>
      <p:sp>
        <p:nvSpPr>
          <p:cNvPr id="3" name="Content Placeholder 2"/>
          <p:cNvSpPr>
            <a:spLocks noGrp="1"/>
          </p:cNvSpPr>
          <p:nvPr>
            <p:ph idx="1"/>
          </p:nvPr>
        </p:nvSpPr>
        <p:spPr>
          <a:xfrm>
            <a:off x="1984917" y="1874520"/>
            <a:ext cx="9523408" cy="4470524"/>
          </a:xfrm>
        </p:spPr>
        <p:txBody>
          <a:bodyPr>
            <a:normAutofit/>
          </a:bodyPr>
          <a:lstStyle/>
          <a:p>
            <a:pPr algn="r" rtl="1">
              <a:lnSpc>
                <a:spcPct val="107000"/>
              </a:lnSpc>
              <a:spcAft>
                <a:spcPts val="800"/>
              </a:spcAft>
            </a:pPr>
            <a:r>
              <a:rPr lang="fa-IR" sz="2000" i="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ارزیابی </a:t>
            </a:r>
            <a:r>
              <a:rPr lang="fa-IR" sz="2000"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رشد جنین</a:t>
            </a:r>
            <a:r>
              <a:rPr lang="fa-IR" sz="2000" i="1" dirty="0">
                <a:solidFill>
                  <a:srgbClr val="2E74B5"/>
                </a:solidFill>
                <a:latin typeface="Calibri Light" panose="020F0302020204030204" pitchFamily="34" charset="0"/>
                <a:ea typeface="Times New Roman" panose="02020603050405020304" pitchFamily="18" charset="0"/>
                <a:cs typeface="B Yagut" panose="00000400000000000000" pitchFamily="2" charset="-78"/>
              </a:rPr>
              <a:t>:</a:t>
            </a:r>
            <a:r>
              <a:rPr lang="fa-IR" sz="2000" dirty="0">
                <a:latin typeface="Calibri Light" panose="020F0302020204030204" pitchFamily="34" charset="0"/>
                <a:ea typeface="Times New Roman" panose="02020603050405020304" pitchFamily="18" charset="0"/>
                <a:cs typeface="B Yagut" panose="00000400000000000000" pitchFamily="2" charset="-78"/>
              </a:rPr>
              <a:t>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ارزیابی بالینی رشد جنین از طریق لمس شکمی در زنان چاق چالش برانگیز است. ارزیابی سونوگرافیک هر 4 تا 6 هفته معقول است. </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rtl="1">
              <a:lnSpc>
                <a:spcPct val="107000"/>
              </a:lnSpc>
              <a:spcAft>
                <a:spcPts val="800"/>
              </a:spcAft>
            </a:pPr>
            <a:r>
              <a:rPr lang="fa-IR" sz="2000"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ارزیابی سلامت جنین</a:t>
            </a:r>
            <a:r>
              <a:rPr lang="fa-IR" sz="2000" i="1" dirty="0">
                <a:solidFill>
                  <a:srgbClr val="2E74B5"/>
                </a:solidFill>
                <a:latin typeface="Calibri Light" panose="020F0302020204030204" pitchFamily="34" charset="0"/>
                <a:ea typeface="Times New Roman" panose="02020603050405020304" pitchFamily="18" charset="0"/>
                <a:cs typeface="B Yagut" panose="00000400000000000000" pitchFamily="2" charset="-78"/>
              </a:rPr>
              <a:t>:</a:t>
            </a:r>
            <a:r>
              <a:rPr lang="fa-IR" sz="2000" dirty="0">
                <a:latin typeface="Calibri Light" panose="020F0302020204030204" pitchFamily="34" charset="0"/>
                <a:ea typeface="Times New Roman" panose="02020603050405020304" pitchFamily="18" charset="0"/>
                <a:cs typeface="B Yagut" panose="00000400000000000000" pitchFamily="2" charset="-78"/>
              </a:rPr>
              <a:t>  </a:t>
            </a:r>
            <a:r>
              <a:rPr lang="fa-IR" sz="2000" dirty="0">
                <a:latin typeface="Calibri" panose="020F0502020204030204" pitchFamily="34" charset="0"/>
                <a:ea typeface="Calibri" panose="020F0502020204030204" pitchFamily="34" charset="0"/>
                <a:cs typeface="Times New Roman" panose="02020603050405020304" pitchFamily="18" charset="0"/>
              </a:rPr>
              <a:t>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با وجود آن که از دست دادن جنین در زنان باردار چاق افزایش می یابد؛ اما مکانیسم آن هنوز نامشخص است. ارزیابی های پیش  از تولد براساس موارد مامایی انجام می شود.</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rtl="1">
              <a:lnSpc>
                <a:spcPct val="107000"/>
              </a:lnSpc>
              <a:spcAft>
                <a:spcPts val="800"/>
              </a:spcAft>
            </a:pPr>
            <a:r>
              <a:rPr lang="fa-IR" sz="2000" i="1"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چرخش سفالیک خارجی: </a:t>
            </a:r>
            <a:r>
              <a:rPr lang="fa-IR" sz="2000" i="1" dirty="0">
                <a:solidFill>
                  <a:schemeClr val="tx1"/>
                </a:solidFill>
                <a:latin typeface="Calibri" panose="020F0502020204030204" pitchFamily="34" charset="0"/>
                <a:ea typeface="Times New Roman" panose="02020603050405020304" pitchFamily="18" charset="0"/>
                <a:cs typeface="Calibri Light" panose="020F0302020204030204" pitchFamily="34" charset="0"/>
              </a:rPr>
              <a:t>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چرخش سفالیک خارجی منع کاربرد ندارد و با توجه به عوارض بیشتر سزارین در این زنان می تواند مفید نیز باشد.</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rtl="1">
              <a:lnSpc>
                <a:spcPct val="107000"/>
              </a:lnSpc>
              <a:spcAft>
                <a:spcPts val="800"/>
              </a:spcAft>
            </a:pPr>
            <a:r>
              <a:rPr lang="fa-IR" sz="2000"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ارزیابی خطر</a:t>
            </a:r>
            <a:r>
              <a:rPr lang="fa-IR" sz="2000"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در سه ماهه سوم مادر باردار چاق بایستی از نظر نحوه اداره زایمان و احتمال حیات جنین توسط یک متخصص </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واجد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شرایط ارزیابی گردد. </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31</a:t>
            </a:fld>
            <a:endParaRPr lang="en-US" dirty="0"/>
          </a:p>
        </p:txBody>
      </p:sp>
    </p:spTree>
    <p:extLst>
      <p:ext uri="{BB962C8B-B14F-4D97-AF65-F5344CB8AC3E}">
        <p14:creationId xmlns:p14="http://schemas.microsoft.com/office/powerpoint/2010/main" val="15591605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5805" y="345457"/>
            <a:ext cx="8911687" cy="884650"/>
          </a:xfrm>
        </p:spPr>
        <p:txBody>
          <a:bodyPr/>
          <a:lstStyle/>
          <a:p>
            <a:pPr algn="ctr" rtl="1"/>
            <a:r>
              <a:rPr lang="fa-IR" sz="24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مدیریت هنگام زایمان</a:t>
            </a:r>
            <a:r>
              <a:rPr lang="en-US" sz="24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
            </a:r>
            <a:br>
              <a:rPr lang="en-US" sz="24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endParaRPr lang="en-US" sz="2800" dirty="0">
              <a:solidFill>
                <a:srgbClr val="C00000"/>
              </a:solidFill>
              <a:cs typeface="B Yagut" panose="00000400000000000000" pitchFamily="2" charset="-78"/>
            </a:endParaRPr>
          </a:p>
        </p:txBody>
      </p:sp>
      <p:sp>
        <p:nvSpPr>
          <p:cNvPr id="3" name="Content Placeholder 2"/>
          <p:cNvSpPr>
            <a:spLocks noGrp="1"/>
          </p:cNvSpPr>
          <p:nvPr>
            <p:ph idx="1"/>
          </p:nvPr>
        </p:nvSpPr>
        <p:spPr>
          <a:xfrm>
            <a:off x="1873405" y="1325880"/>
            <a:ext cx="9928387" cy="5326379"/>
          </a:xfrm>
        </p:spPr>
        <p:txBody>
          <a:bodyPr>
            <a:normAutofit/>
          </a:bodyPr>
          <a:lstStyle/>
          <a:p>
            <a:pPr algn="just" rtl="1">
              <a:lnSpc>
                <a:spcPct val="107000"/>
              </a:lnSpc>
              <a:spcAft>
                <a:spcPts val="800"/>
              </a:spcAft>
            </a:pPr>
            <a:r>
              <a:rPr lang="fa-IR" sz="2100" b="1" i="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محل </a:t>
            </a:r>
            <a:r>
              <a:rPr lang="fa-IR" sz="21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زایمان:</a:t>
            </a:r>
            <a:r>
              <a:rPr lang="fa-IR" sz="2100" b="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زایمان زنان دارای </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BMI≥35 kg/m2</a:t>
            </a:r>
            <a:r>
              <a:rPr lang="en-US" sz="2000" dirty="0">
                <a:solidFill>
                  <a:schemeClr val="tx1"/>
                </a:solidFill>
                <a:latin typeface="B Yagut" panose="00000400000000000000" pitchFamily="2" charset="-78"/>
                <a:ea typeface="Times New Roman" panose="02020603050405020304" pitchFamily="18" charset="0"/>
                <a:cs typeface="Times New Roman" panose="02020603050405020304" pitchFamily="18" charset="0"/>
              </a:rPr>
              <a:t> </a:t>
            </a:r>
            <a:r>
              <a:rPr lang="fa-IR" sz="2000" dirty="0" smtClean="0">
                <a:solidFill>
                  <a:schemeClr val="tx1"/>
                </a:solidFill>
                <a:latin typeface="B Yagut" panose="00000400000000000000" pitchFamily="2" charset="-78"/>
                <a:ea typeface="Times New Roman" panose="02020603050405020304" pitchFamily="18" charset="0"/>
                <a:cs typeface="Times New Roman" panose="02020603050405020304" pitchFamily="18" charset="0"/>
              </a:rPr>
              <a:t> باید </a:t>
            </a:r>
            <a:r>
              <a:rPr lang="fa-IR" sz="2000" dirty="0">
                <a:solidFill>
                  <a:schemeClr val="tx1"/>
                </a:solidFill>
                <a:latin typeface="B Yagut" panose="00000400000000000000" pitchFamily="2" charset="-78"/>
                <a:ea typeface="Times New Roman" panose="02020603050405020304" pitchFamily="18" charset="0"/>
                <a:cs typeface="Times New Roman" panose="02020603050405020304" pitchFamily="18" charset="0"/>
              </a:rPr>
              <a:t>در </a:t>
            </a:r>
            <a:r>
              <a:rPr lang="fa-IR" sz="2000" dirty="0">
                <a:solidFill>
                  <a:schemeClr val="tx1"/>
                </a:solidFill>
                <a:latin typeface="Calibri" panose="020F0502020204030204" pitchFamily="34" charset="0"/>
                <a:ea typeface="Calibri" panose="020F0502020204030204" pitchFamily="34" charset="0"/>
                <a:cs typeface="B Yagut" panose="00000400000000000000" pitchFamily="2" charset="-78"/>
              </a:rPr>
              <a:t>مراکز مجهز به خدمات مشاوره ای (چند تخصصی) و دارای سرویس های خدمات نوزادی انجام شود.</a:t>
            </a:r>
            <a:endParaRPr lang="en-US" sz="20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just" rtl="1">
              <a:lnSpc>
                <a:spcPct val="107000"/>
              </a:lnSpc>
              <a:spcAft>
                <a:spcPts val="800"/>
              </a:spcAft>
            </a:pPr>
            <a:r>
              <a:rPr lang="fa-IR" sz="21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وسایل و تجهیزات: </a:t>
            </a:r>
            <a:r>
              <a:rPr lang="fa-IR" sz="21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اطمینان از این که لیبر و اتاق زایمان دارای وسایل و تجهیزات مناسب برای مراقبت از یک مادر چاق است همانند </a:t>
            </a:r>
            <a:r>
              <a:rPr lang="fa-IR" sz="21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لباس، </a:t>
            </a:r>
            <a:r>
              <a:rPr lang="fa-IR" sz="21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تخت، </a:t>
            </a:r>
            <a:r>
              <a:rPr lang="fa-IR" sz="21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تخت </a:t>
            </a:r>
            <a:r>
              <a:rPr lang="fa-IR" sz="21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عمل، وزنه، وسایل حمل و نقل و انتقال، تجهیزات بالابر، ابزار جراحی و... که مناسب افراد چاق باشند.</a:t>
            </a:r>
            <a:endParaRPr lang="en-US" sz="21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32</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03173" y="3347123"/>
            <a:ext cx="5101936" cy="2866640"/>
          </a:xfrm>
          <a:prstGeom prst="rect">
            <a:avLst/>
          </a:prstGeom>
        </p:spPr>
      </p:pic>
    </p:spTree>
    <p:extLst>
      <p:ext uri="{BB962C8B-B14F-4D97-AF65-F5344CB8AC3E}">
        <p14:creationId xmlns:p14="http://schemas.microsoft.com/office/powerpoint/2010/main" val="34379909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47129"/>
          </a:xfrm>
        </p:spPr>
        <p:txBody>
          <a:bodyPr>
            <a:normAutofit/>
          </a:bodyPr>
          <a:lstStyle/>
          <a:p>
            <a:pPr algn="r" rtl="1"/>
            <a:r>
              <a:rPr lang="fa-IR" sz="1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مدیریت هنگام </a:t>
            </a:r>
            <a:r>
              <a:rPr lang="fa-IR" sz="1800" b="1"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زایمان...</a:t>
            </a:r>
            <a:endParaRPr lang="en-US" sz="2800" dirty="0"/>
          </a:p>
        </p:txBody>
      </p:sp>
      <p:sp>
        <p:nvSpPr>
          <p:cNvPr id="3" name="Content Placeholder 2"/>
          <p:cNvSpPr>
            <a:spLocks noGrp="1"/>
          </p:cNvSpPr>
          <p:nvPr>
            <p:ph idx="1"/>
          </p:nvPr>
        </p:nvSpPr>
        <p:spPr>
          <a:xfrm>
            <a:off x="2018371" y="1152907"/>
            <a:ext cx="9486241" cy="4758315"/>
          </a:xfrm>
        </p:spPr>
        <p:txBody>
          <a:bodyPr/>
          <a:lstStyle/>
          <a:p>
            <a:pPr lvl="0" algn="just" rtl="1">
              <a:lnSpc>
                <a:spcPct val="107000"/>
              </a:lnSpc>
              <a:spcAft>
                <a:spcPts val="800"/>
              </a:spcAft>
              <a:buClr>
                <a:srgbClr val="A53010"/>
              </a:buClr>
            </a:pPr>
            <a:r>
              <a:rPr lang="fa-IR" sz="19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مانیتورینگ جنینی: </a:t>
            </a:r>
            <a:r>
              <a:rPr lang="fa-IR"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مانیتورینگ جنینی با استفاده از یک ترانسدیوسر اولتراسونیک خارجی داپلر در زنان چاق دشوار است. جایگزین کردن یک الکترود داخلی پوست سر جنین جایگزین مناسبی است. </a:t>
            </a:r>
            <a:r>
              <a:rPr lang="fa-IR" sz="2000" dirty="0" smtClean="0">
                <a:solidFill>
                  <a:prstClr val="black"/>
                </a:solidFill>
                <a:latin typeface="Calibri Light" panose="020F0302020204030204" pitchFamily="34" charset="0"/>
                <a:ea typeface="Times New Roman" panose="02020603050405020304" pitchFamily="18" charset="0"/>
                <a:cs typeface="B Yagut" panose="00000400000000000000" pitchFamily="2" charset="-78"/>
              </a:rPr>
              <a:t>(استفاده </a:t>
            </a:r>
            <a:r>
              <a:rPr lang="fa-IR"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از الکترودهای شکمی مادری یک روش جدید و غیر معمول است اما به نظر می رسد که در این مادران قابل اعتماد </a:t>
            </a:r>
            <a:r>
              <a:rPr lang="fa-IR" sz="2000" dirty="0" smtClean="0">
                <a:solidFill>
                  <a:prstClr val="black"/>
                </a:solidFill>
                <a:latin typeface="Calibri Light" panose="020F0302020204030204" pitchFamily="34" charset="0"/>
                <a:ea typeface="Times New Roman" panose="02020603050405020304" pitchFamily="18" charset="0"/>
                <a:cs typeface="B Yagut" panose="00000400000000000000" pitchFamily="2" charset="-78"/>
              </a:rPr>
              <a:t>باشد).</a:t>
            </a:r>
            <a:endParaRPr lang="en-US"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Clr>
                <a:srgbClr val="A53010"/>
              </a:buClr>
            </a:pPr>
            <a:r>
              <a:rPr lang="fa-IR" sz="19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مشاوره بیهوشی: </a:t>
            </a:r>
            <a:r>
              <a:rPr lang="fa-IR"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ارزیابی تمامی  مادران چاق توسط یک متخصص بیهوشی قبل از شروع لیبر و یا در اوایل لیبر توصیه می شود زیرا این زنان در معرض خطر بیشتری از نظر عوارض بیهوشی هستند. </a:t>
            </a:r>
            <a:endParaRPr lang="en-US"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Clr>
                <a:srgbClr val="A53010"/>
              </a:buClr>
            </a:pPr>
            <a:r>
              <a:rPr lang="fa-IR"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در زنانی که زایمان واژینال برنامه ریزی شده است؛ جایگزین کردن یک کاتتر اپیدورال و یا اسپاینال در ابتدای لیبر نیاز به بیهوشی عمومی در مواردی که مادر به طور اورژانسی به جراحی نیاز پیدا می کند را از بین می برد. </a:t>
            </a:r>
            <a:endParaRPr lang="en-US" sz="2000" dirty="0">
              <a:solidFill>
                <a:prstClr val="black"/>
              </a:solidFill>
              <a:latin typeface="Calibri" panose="020F0502020204030204" pitchFamily="34" charset="0"/>
              <a:ea typeface="Calibri" panose="020F0502020204030204" pitchFamily="34" charset="0"/>
              <a:cs typeface="Times New Roman" panose="02020603050405020304" pitchFamily="18" charset="0"/>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33</a:t>
            </a:fld>
            <a:endParaRPr lang="en-US" dirty="0"/>
          </a:p>
        </p:txBody>
      </p:sp>
    </p:spTree>
    <p:extLst>
      <p:ext uri="{BB962C8B-B14F-4D97-AF65-F5344CB8AC3E}">
        <p14:creationId xmlns:p14="http://schemas.microsoft.com/office/powerpoint/2010/main" val="18630187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576040"/>
          </a:xfrm>
        </p:spPr>
        <p:txBody>
          <a:bodyPr>
            <a:normAutofit/>
          </a:bodyPr>
          <a:lstStyle/>
          <a:p>
            <a:pPr algn="r" rtl="1"/>
            <a:r>
              <a:rPr lang="fa-IR" sz="1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مدیریت هنگام </a:t>
            </a:r>
            <a:r>
              <a:rPr lang="fa-IR" sz="1800" b="1"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زایمان...</a:t>
            </a:r>
            <a:endParaRPr lang="en-US" sz="2800" dirty="0"/>
          </a:p>
        </p:txBody>
      </p:sp>
      <p:sp>
        <p:nvSpPr>
          <p:cNvPr id="3" name="Content Placeholder 2"/>
          <p:cNvSpPr>
            <a:spLocks noGrp="1"/>
          </p:cNvSpPr>
          <p:nvPr>
            <p:ph idx="1"/>
          </p:nvPr>
        </p:nvSpPr>
        <p:spPr>
          <a:xfrm>
            <a:off x="1405054" y="1531620"/>
            <a:ext cx="10099558" cy="5143500"/>
          </a:xfrm>
        </p:spPr>
        <p:txBody>
          <a:bodyPr>
            <a:normAutofit/>
          </a:bodyPr>
          <a:lstStyle/>
          <a:p>
            <a:pPr marL="457200" algn="just" rtl="1">
              <a:lnSpc>
                <a:spcPct val="107000"/>
              </a:lnSpc>
            </a:pPr>
            <a:r>
              <a:rPr lang="fa-IR" sz="2000" i="1"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زمان بندی و روند زایمان: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انجام زایمان در تاریخ تخمینی زایمان. این کار برای کاهش خطر مرده زایی و عوارض ناشی از ادامه رشد جنین توصیه می شود. یک پروتکل این است که زایمان در تاریخ تقریبی زایمان در زنانی انجام شود که دارای یکی از ویژگی های ذیل باشد:</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BMI≥40</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 </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kg/m2</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در پیش از بارداری</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BMI=35-39/9kg/m2</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در پیش از بارداری به همراه دیابت ملیتوس یا جنین</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LGA</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BMI=30-34/9kg/m2</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در پیش از بارداری به همراه دیابت ملیتوس و جنین</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LGA</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algn="just" rtl="1">
              <a:lnSpc>
                <a:spcPct val="107000"/>
              </a:lnSpc>
              <a:spcAft>
                <a:spcPts val="800"/>
              </a:spcAft>
            </a:pP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بر اساس مطالعات انجام شده با اجرای این پروتکل میزان سزارین را افزایش نداده و کاهش نیز داده است و شیوع ماکروزومی جنینی نیز کاهش یافته است.</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algn="just" rtl="1">
              <a:lnSpc>
                <a:spcPct val="107000"/>
              </a:lnSpc>
              <a:spcAft>
                <a:spcPts val="800"/>
              </a:spcAft>
            </a:pP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تصمیم گیری در مورد انجام زایمان واژینال به دنبال سزارین قبلی(</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VBACK</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در زنان دارای </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BMI≥30</a:t>
            </a:r>
            <a:r>
              <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rPr>
              <a:t> </a:t>
            </a:r>
            <a:r>
              <a:rPr lang="en-US"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kg/m2</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 باید به صورت فردی بررسی شده و تمامی عوامل و شرایط بالینی در نظر گرفته شوند</a:t>
            </a: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a:t>
            </a:r>
          </a:p>
          <a:p>
            <a:pPr algn="just" rtl="1">
              <a:lnSpc>
                <a:spcPct val="107000"/>
              </a:lnSpc>
              <a:spcAft>
                <a:spcPts val="800"/>
              </a:spcAft>
            </a:pPr>
            <a:r>
              <a:rPr lang="fa-IR" sz="2000" dirty="0" smtClean="0">
                <a:solidFill>
                  <a:schemeClr val="tx1"/>
                </a:solidFill>
                <a:latin typeface="Calibri Light" panose="020F0302020204030204" pitchFamily="34" charset="0"/>
                <a:ea typeface="Times New Roman" panose="02020603050405020304" pitchFamily="18" charset="0"/>
                <a:cs typeface="B Yagut" panose="00000400000000000000" pitchFamily="2" charset="-78"/>
              </a:rPr>
              <a:t> </a:t>
            </a: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کنترل فعال لیبر در مرحله سوم زایمان در مورد زنان چاق بایستی انجام شده و در پرونده ثبت گردد.</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34</a:t>
            </a:fld>
            <a:endParaRPr lang="en-US" dirty="0"/>
          </a:p>
        </p:txBody>
      </p:sp>
    </p:spTree>
    <p:extLst>
      <p:ext uri="{BB962C8B-B14F-4D97-AF65-F5344CB8AC3E}">
        <p14:creationId xmlns:p14="http://schemas.microsoft.com/office/powerpoint/2010/main" val="32053293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33190"/>
          </a:xfrm>
        </p:spPr>
        <p:txBody>
          <a:bodyPr/>
          <a:lstStyle/>
          <a:p>
            <a:pPr algn="r" rtl="1"/>
            <a:r>
              <a:rPr lang="fa-IR" sz="20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مدیریت هنگام زایمان...</a:t>
            </a:r>
            <a:endParaRPr lang="en-US" dirty="0"/>
          </a:p>
        </p:txBody>
      </p:sp>
      <p:sp>
        <p:nvSpPr>
          <p:cNvPr id="3" name="Content Placeholder 2"/>
          <p:cNvSpPr>
            <a:spLocks noGrp="1"/>
          </p:cNvSpPr>
          <p:nvPr>
            <p:ph idx="1"/>
          </p:nvPr>
        </p:nvSpPr>
        <p:spPr>
          <a:xfrm>
            <a:off x="1616927" y="2133600"/>
            <a:ext cx="9887685" cy="3777622"/>
          </a:xfrm>
        </p:spPr>
        <p:txBody>
          <a:bodyPr/>
          <a:lstStyle/>
          <a:p>
            <a:pPr algn="just" rtl="1">
              <a:lnSpc>
                <a:spcPct val="107000"/>
              </a:lnSpc>
              <a:spcAft>
                <a:spcPts val="800"/>
              </a:spcAft>
            </a:pPr>
            <a:r>
              <a:rPr lang="fa-IR" sz="1600" b="1" i="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اینداکشن</a:t>
            </a:r>
            <a:r>
              <a:rPr lang="fa-IR" sz="16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a:t>
            </a:r>
            <a:r>
              <a:rPr lang="fa-IR" b="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 </a:t>
            </a:r>
            <a:r>
              <a:rPr lang="fa-IR" sz="2000" dirty="0">
                <a:latin typeface="Calibri Light" panose="020F0302020204030204" pitchFamily="34" charset="0"/>
                <a:ea typeface="Times New Roman" panose="02020603050405020304" pitchFamily="18" charset="0"/>
                <a:cs typeface="B Yagut" panose="00000400000000000000" pitchFamily="2" charset="-78"/>
              </a:rPr>
              <a:t>در غیاب اندیکاسیون های مامایی و طبی برای انجام </a:t>
            </a:r>
            <a:r>
              <a:rPr lang="fa-IR" sz="2000" dirty="0" err="1">
                <a:latin typeface="Calibri Light" panose="020F0302020204030204" pitchFamily="34" charset="0"/>
                <a:ea typeface="Times New Roman" panose="02020603050405020304" pitchFamily="18" charset="0"/>
                <a:cs typeface="B Yagut" panose="00000400000000000000" pitchFamily="2" charset="-78"/>
              </a:rPr>
              <a:t>القای</a:t>
            </a:r>
            <a:r>
              <a:rPr lang="fa-IR" sz="2000" dirty="0">
                <a:latin typeface="Calibri Light" panose="020F0302020204030204" pitchFamily="34" charset="0"/>
                <a:ea typeface="Times New Roman" panose="02020603050405020304" pitchFamily="18" charset="0"/>
                <a:cs typeface="B Yagut" panose="00000400000000000000" pitchFamily="2" charset="-78"/>
              </a:rPr>
              <a:t> زایمان، چاقی مادر به تنهایی اندیکاسیون القاء محسوب نشده و انجام زایمان طبیعی باید تشویق شود.</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rtl="1">
              <a:lnSpc>
                <a:spcPct val="107000"/>
              </a:lnSpc>
              <a:spcAft>
                <a:spcPts val="800"/>
              </a:spcAft>
            </a:pPr>
            <a:r>
              <a:rPr lang="fa-IR" sz="16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بیهوشی:</a:t>
            </a:r>
            <a:r>
              <a:rPr lang="fa-IR" b="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 </a:t>
            </a:r>
            <a:r>
              <a:rPr lang="fa-IR" sz="2000" dirty="0">
                <a:latin typeface="Calibri Light" panose="020F0302020204030204" pitchFamily="34" charset="0"/>
                <a:ea typeface="Times New Roman" panose="02020603050405020304" pitchFamily="18" charset="0"/>
                <a:cs typeface="B Yagut" panose="00000400000000000000" pitchFamily="2" charset="-78"/>
              </a:rPr>
              <a:t>در هنگام پذیرش مادر دارای </a:t>
            </a:r>
            <a:r>
              <a:rPr lang="en-US" sz="2000" dirty="0">
                <a:latin typeface="Calibri Light" panose="020F0302020204030204" pitchFamily="34" charset="0"/>
                <a:ea typeface="Times New Roman" panose="02020603050405020304" pitchFamily="18" charset="0"/>
                <a:cs typeface="B Yagut" panose="00000400000000000000" pitchFamily="2" charset="-78"/>
              </a:rPr>
              <a:t>BMI≥40 kg/m2</a:t>
            </a:r>
            <a:r>
              <a:rPr lang="fa-IR" sz="2000" dirty="0">
                <a:latin typeface="Calibri Light" panose="020F0302020204030204" pitchFamily="34" charset="0"/>
                <a:ea typeface="Times New Roman" panose="02020603050405020304" pitchFamily="18" charset="0"/>
                <a:cs typeface="B Yagut" panose="00000400000000000000" pitchFamily="2" charset="-78"/>
              </a:rPr>
              <a:t> در بخش زایمان، در صورتی که مداخلات جراحی پیش بینی می شود؛ بایستی به متخصص بیهوشی اطلاع داده شود. این موضوع باید در پرونده بیمار ثبت گردد.</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rtl="1">
              <a:lnSpc>
                <a:spcPct val="107000"/>
              </a:lnSpc>
              <a:spcAft>
                <a:spcPts val="800"/>
              </a:spcAft>
            </a:pPr>
            <a:r>
              <a:rPr lang="fa-IR" sz="2000" dirty="0">
                <a:latin typeface="Calibri Light" panose="020F0302020204030204" pitchFamily="34" charset="0"/>
                <a:ea typeface="Times New Roman" panose="02020603050405020304" pitchFamily="18" charset="0"/>
                <a:cs typeface="B Yagut" panose="00000400000000000000" pitchFamily="2" charset="-78"/>
              </a:rPr>
              <a:t>پرسنل اتاق عمل باید نسبت به هر مادری که دارای وزن بیش از 120 کیلوگرم است و نیاز به مداخلات جراحی پیدا می کند مطلع گردند.</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35</a:t>
            </a:fld>
            <a:endParaRPr lang="en-US" dirty="0"/>
          </a:p>
        </p:txBody>
      </p:sp>
    </p:spTree>
    <p:extLst>
      <p:ext uri="{BB962C8B-B14F-4D97-AF65-F5344CB8AC3E}">
        <p14:creationId xmlns:p14="http://schemas.microsoft.com/office/powerpoint/2010/main" val="10421327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852710"/>
            <a:ext cx="8911687" cy="1280890"/>
          </a:xfrm>
        </p:spPr>
        <p:txBody>
          <a:bodyPr/>
          <a:lstStyle/>
          <a:p>
            <a:pPr algn="r" rtl="1"/>
            <a:r>
              <a:rPr lang="fa-IR" sz="24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زایمان سزارین</a:t>
            </a:r>
            <a:r>
              <a:rPr lang="en-US" sz="24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
            </a:r>
            <a:br>
              <a:rPr lang="en-US" sz="24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endParaRPr lang="en-US" sz="2400" dirty="0">
              <a:solidFill>
                <a:srgbClr val="C00000"/>
              </a:solidFill>
              <a:cs typeface="B Yagut" panose="00000400000000000000" pitchFamily="2" charset="-78"/>
            </a:endParaRPr>
          </a:p>
        </p:txBody>
      </p:sp>
      <p:sp>
        <p:nvSpPr>
          <p:cNvPr id="3" name="Content Placeholder 2"/>
          <p:cNvSpPr>
            <a:spLocks noGrp="1"/>
          </p:cNvSpPr>
          <p:nvPr>
            <p:ph idx="1"/>
          </p:nvPr>
        </p:nvSpPr>
        <p:spPr>
          <a:xfrm>
            <a:off x="1483113" y="2133600"/>
            <a:ext cx="10021500" cy="3777622"/>
          </a:xfrm>
        </p:spPr>
        <p:txBody>
          <a:bodyPr/>
          <a:lstStyle/>
          <a:p>
            <a:pPr algn="just" rtl="1">
              <a:lnSpc>
                <a:spcPct val="107000"/>
              </a:lnSpc>
              <a:spcAft>
                <a:spcPts val="800"/>
              </a:spcAft>
            </a:pPr>
            <a:r>
              <a:rPr lang="fa-IR" sz="1600" b="1" i="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پروفیلاکسی  </a:t>
            </a:r>
            <a:r>
              <a:rPr lang="fa-IR" sz="16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ترومبوآمبولی: </a:t>
            </a:r>
            <a:r>
              <a:rPr lang="fa-IR" dirty="0">
                <a:latin typeface="Calibri Light" panose="020F0302020204030204" pitchFamily="34" charset="0"/>
                <a:ea typeface="Times New Roman" panose="02020603050405020304" pitchFamily="18" charset="0"/>
                <a:cs typeface="B Yagut" panose="00000400000000000000" pitchFamily="2" charset="-78"/>
              </a:rPr>
              <a:t>چاقی، </a:t>
            </a:r>
            <a:r>
              <a:rPr lang="fa-IR" sz="2000" dirty="0">
                <a:latin typeface="Calibri Light" panose="020F0302020204030204" pitchFamily="34" charset="0"/>
                <a:ea typeface="Times New Roman" panose="02020603050405020304" pitchFamily="18" charset="0"/>
                <a:cs typeface="B Yagut" panose="00000400000000000000" pitchFamily="2" charset="-78"/>
              </a:rPr>
              <a:t>دوران پس از زایمان و زایمان سزارین عوامل خطر مستقلی برای ترومبوآمبولی (</a:t>
            </a:r>
            <a:r>
              <a:rPr lang="en-US" sz="2000" dirty="0">
                <a:latin typeface="Calibri Light" panose="020F0302020204030204" pitchFamily="34" charset="0"/>
                <a:ea typeface="Times New Roman" panose="02020603050405020304" pitchFamily="18" charset="0"/>
                <a:cs typeface="B Yagut" panose="00000400000000000000" pitchFamily="2" charset="-78"/>
              </a:rPr>
              <a:t>VTE</a:t>
            </a:r>
            <a:r>
              <a:rPr lang="fa-IR" sz="2000" dirty="0">
                <a:latin typeface="Calibri Light" panose="020F0302020204030204" pitchFamily="34" charset="0"/>
                <a:ea typeface="Times New Roman" panose="02020603050405020304" pitchFamily="18" charset="0"/>
                <a:cs typeface="B Yagut" panose="00000400000000000000" pitchFamily="2" charset="-78"/>
              </a:rPr>
              <a:t>) وریدی محسوب می شوند. کالج متخصصین زنان و زایمان آمریکا، استفاده  از روشهای فشرده سازی بادی در هنگام سزارین و همچنین هیدراسیون، پروفیلاکسی مکانیکی ( استفاده از جوراب های فشاری مدرج) و دارویی را در زنان پرخطر برای ترومبوآمبولی وریدی که سزارین می شوند تایید میکنند.  </a:t>
            </a:r>
            <a:r>
              <a:rPr lang="fa-IR" i="1" dirty="0">
                <a:solidFill>
                  <a:srgbClr val="2E74B5"/>
                </a:solidFill>
                <a:latin typeface="Calibri Light" panose="020F0302020204030204" pitchFamily="34" charset="0"/>
                <a:ea typeface="Times New Roman" panose="02020603050405020304" pitchFamily="18" charset="0"/>
                <a:cs typeface="B Yagut" panose="00000400000000000000" pitchFamily="2" charset="-78"/>
              </a:rPr>
              <a:t> </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gn="just" rtl="1">
              <a:lnSpc>
                <a:spcPct val="107000"/>
              </a:lnSpc>
              <a:spcAft>
                <a:spcPts val="800"/>
              </a:spcAft>
            </a:pPr>
            <a:r>
              <a:rPr lang="fa-IR" sz="1600"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پروفیلاکسی آنتی بیوتیکی:</a:t>
            </a:r>
            <a:r>
              <a:rPr lang="fa-IR" b="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 </a:t>
            </a:r>
            <a:r>
              <a:rPr lang="fa-IR" sz="2000" dirty="0">
                <a:latin typeface="Calibri Light" panose="020F0302020204030204" pitchFamily="34" charset="0"/>
                <a:ea typeface="Times New Roman" panose="02020603050405020304" pitchFamily="18" charset="0"/>
                <a:cs typeface="B Yagut" panose="00000400000000000000" pitchFamily="2" charset="-78"/>
              </a:rPr>
              <a:t>زایمان سزارین در زنان چاق() خطر ابتلا به عفونت زخم را افزایش می دهد و بنابراین دوز مناسب آنتی بیوتیک پروفیلاکسی باید بر اساس وزن مادر تجویز گردد(براساس راهنمای بالینی). </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lgn="r" rtl="1"/>
            <a:r>
              <a:rPr lang="fa-IR" b="1" i="1"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موضوعات </a:t>
            </a:r>
            <a:r>
              <a:rPr lang="fa-IR" b="1" i="1" dirty="0" smtClean="0">
                <a:solidFill>
                  <a:srgbClr val="002060"/>
                </a:solidFill>
                <a:latin typeface="Calibri Light" panose="020F0302020204030204" pitchFamily="34" charset="0"/>
                <a:ea typeface="Times New Roman" panose="02020603050405020304" pitchFamily="18" charset="0"/>
                <a:cs typeface="B Yagut" panose="00000400000000000000" pitchFamily="2" charset="-78"/>
              </a:rPr>
              <a:t>تکنیکی:</a:t>
            </a:r>
            <a:endParaRPr lang="en-US" b="1" dirty="0">
              <a:solidFill>
                <a:srgbClr val="002060"/>
              </a:solidFill>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36</a:t>
            </a:fld>
            <a:endParaRPr lang="en-US" dirty="0"/>
          </a:p>
        </p:txBody>
      </p:sp>
    </p:spTree>
    <p:extLst>
      <p:ext uri="{BB962C8B-B14F-4D97-AF65-F5344CB8AC3E}">
        <p14:creationId xmlns:p14="http://schemas.microsoft.com/office/powerpoint/2010/main" val="7605209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90340"/>
          </a:xfrm>
        </p:spPr>
        <p:txBody>
          <a:bodyPr/>
          <a:lstStyle/>
          <a:p>
            <a:pPr algn="ctr" rtl="1"/>
            <a:r>
              <a:rPr lang="fa-IR" sz="24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پست پار توم</a:t>
            </a:r>
            <a:endParaRPr lang="en-US" sz="2800" b="1" dirty="0">
              <a:solidFill>
                <a:srgbClr val="C00000"/>
              </a:solidFill>
            </a:endParaRPr>
          </a:p>
        </p:txBody>
      </p:sp>
      <p:sp>
        <p:nvSpPr>
          <p:cNvPr id="3" name="Content Placeholder 2"/>
          <p:cNvSpPr>
            <a:spLocks noGrp="1"/>
          </p:cNvSpPr>
          <p:nvPr>
            <p:ph idx="1"/>
          </p:nvPr>
        </p:nvSpPr>
        <p:spPr>
          <a:xfrm>
            <a:off x="2680652" y="1097280"/>
            <a:ext cx="8915400" cy="5646420"/>
          </a:xfrm>
        </p:spPr>
        <p:txBody>
          <a:bodyPr>
            <a:normAutofit/>
          </a:bodyPr>
          <a:lstStyle/>
          <a:p>
            <a:pPr marL="0" indent="0" algn="just" rtl="1">
              <a:lnSpc>
                <a:spcPct val="107000"/>
              </a:lnSpc>
              <a:spcAft>
                <a:spcPts val="80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در مواردی که زایمان سزارین انجام می شود، مراقبت های پس از زایمان بایستی برای کاهش خطر عوارض پس از جراحی مرتبط با چاقی تغییر داده شود.</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چاقی با کاهش میزان آغاز و تداوم شیردهی از پستان همراه است. این زنان باید از تشویق و حمایت متخصصین در رابطه با مزایای شیردهی، شروع و تداوم آن در هنگام زایمان و پس از آن برخوردار شده و اطلاعات لازم را دریافت کنند. مشاوره با متخصص شیردهی قبل از ترخیص مادر از بیمارستان ضروری است زیرا زنان چاق با مشکلات شیردهی مواجه هستند.</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روش های داخل رحمی پیشگیری از بارداری برای زنان چاق ایمن تر و مفیدتر  از کنتراسپتیوهای هورمونی هستند اگر چه روشهای هورمونی هم قابل قبول هستند.</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Font typeface="Times New Roman" panose="02020603050405020304" pitchFamily="18" charset="0"/>
              <a:buChar char="-"/>
            </a:pPr>
            <a:r>
              <a:rPr lang="fa-IR" sz="2000" dirty="0">
                <a:solidFill>
                  <a:schemeClr val="tx1"/>
                </a:solidFill>
                <a:latin typeface="Calibri Light" panose="020F0302020204030204" pitchFamily="34" charset="0"/>
                <a:ea typeface="Times New Roman" panose="02020603050405020304" pitchFamily="18" charset="0"/>
                <a:cs typeface="B Yagut" panose="00000400000000000000" pitchFamily="2" charset="-78"/>
              </a:rPr>
              <a:t>زنان مبتلا به دیابت بارداری بایستی 6 تا 12 هفته پس از زایمان از نظر تحمل قند غربالگری شوند.</a:t>
            </a:r>
            <a:endParaRPr lang="en-US" sz="2000" dirty="0">
              <a:solidFill>
                <a:schemeClr val="tx1"/>
              </a:solidFill>
              <a:latin typeface="Calibri" panose="020F0502020204030204" pitchFamily="34" charset="0"/>
              <a:ea typeface="Calibri" panose="020F0502020204030204" pitchFamily="34" charset="0"/>
              <a:cs typeface="B Yagut" panose="00000400000000000000" pitchFamily="2" charset="-78"/>
            </a:endParaRPr>
          </a:p>
          <a:p>
            <a:pPr algn="just" rtl="1">
              <a:lnSpc>
                <a:spcPct val="107000"/>
              </a:lnSpc>
              <a:spcAft>
                <a:spcPts val="800"/>
              </a:spcAft>
              <a:buFont typeface="Times New Roman" panose="02020603050405020304" pitchFamily="18" charset="0"/>
              <a:buChar char="-"/>
            </a:pPr>
            <a:endParaRPr lang="en-US" sz="1400" dirty="0"/>
          </a:p>
          <a:p>
            <a:pPr lvl="0" algn="just" rtl="1">
              <a:lnSpc>
                <a:spcPct val="107000"/>
              </a:lnSpc>
              <a:spcAft>
                <a:spcPts val="800"/>
              </a:spcAft>
              <a:buFont typeface="Times New Roman" panose="02020603050405020304" pitchFamily="18" charset="0"/>
              <a:buChar char="-"/>
            </a:pP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37</a:t>
            </a:fld>
            <a:endParaRPr lang="en-US" dirty="0"/>
          </a:p>
        </p:txBody>
      </p:sp>
    </p:spTree>
    <p:extLst>
      <p:ext uri="{BB962C8B-B14F-4D97-AF65-F5344CB8AC3E}">
        <p14:creationId xmlns:p14="http://schemas.microsoft.com/office/powerpoint/2010/main" val="16821775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36339"/>
          </a:xfrm>
        </p:spPr>
        <p:txBody>
          <a:bodyPr>
            <a:normAutofit/>
          </a:bodyPr>
          <a:lstStyle/>
          <a:p>
            <a:pPr algn="r" rtl="1"/>
            <a:r>
              <a:rPr lang="fa-IR" sz="1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پست پار </a:t>
            </a:r>
            <a:r>
              <a:rPr lang="fa-IR" sz="1800" b="1"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توم...</a:t>
            </a:r>
            <a:endParaRPr lang="en-US" sz="2800" dirty="0"/>
          </a:p>
        </p:txBody>
      </p:sp>
      <p:sp>
        <p:nvSpPr>
          <p:cNvPr id="3" name="Content Placeholder 2"/>
          <p:cNvSpPr>
            <a:spLocks noGrp="1"/>
          </p:cNvSpPr>
          <p:nvPr>
            <p:ph idx="1"/>
          </p:nvPr>
        </p:nvSpPr>
        <p:spPr>
          <a:xfrm>
            <a:off x="1416205" y="1449659"/>
            <a:ext cx="10088407" cy="4461563"/>
          </a:xfrm>
        </p:spPr>
        <p:txBody>
          <a:bodyPr>
            <a:normAutofit/>
          </a:bodyPr>
          <a:lstStyle/>
          <a:p>
            <a:pPr lvl="0" algn="just" rtl="1">
              <a:lnSpc>
                <a:spcPct val="107000"/>
              </a:lnSpc>
              <a:spcAft>
                <a:spcPts val="800"/>
              </a:spcAft>
              <a:buClr>
                <a:srgbClr val="A53010"/>
              </a:buClr>
              <a:buFont typeface="Times New Roman" panose="02020603050405020304" pitchFamily="18" charset="0"/>
              <a:buChar char="-"/>
            </a:pPr>
            <a:r>
              <a:rPr lang="fa-IR"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ارجاع مناسب برای مشاوره با متخصص تغذیه و کمک و حمایت زنان برای کاهش وزن و پیشگیری از افزایش وزن پس از زایمان برای دستیابی به یک شاخص توده بدنی سالم.</a:t>
            </a:r>
          </a:p>
          <a:p>
            <a:pPr algn="just" rtl="1">
              <a:lnSpc>
                <a:spcPct val="107000"/>
              </a:lnSpc>
              <a:spcAft>
                <a:spcPts val="800"/>
              </a:spcAft>
              <a:buClr>
                <a:srgbClr val="A53010"/>
              </a:buClr>
              <a:buFont typeface="Times New Roman" panose="02020603050405020304" pitchFamily="18" charset="0"/>
              <a:buChar char="-"/>
            </a:pPr>
            <a:r>
              <a:rPr lang="fa-IR"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درمان پروفیلاکسی جهت ترومبوآمبولی در تمامی مادران دارای </a:t>
            </a:r>
            <a:r>
              <a:rPr lang="fa-IR" sz="2000" dirty="0">
                <a:solidFill>
                  <a:prstClr val="black"/>
                </a:solidFill>
                <a:latin typeface="Calibri" panose="020F0502020204030204" pitchFamily="34" charset="0"/>
                <a:ea typeface="Times New Roman" panose="02020603050405020304" pitchFamily="18" charset="0"/>
                <a:cs typeface="B Yagut" panose="00000400000000000000" pitchFamily="2" charset="-78"/>
              </a:rPr>
              <a:t> </a:t>
            </a:r>
            <a:r>
              <a:rPr lang="en-US"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BMI≥40</a:t>
            </a:r>
            <a:r>
              <a:rPr lang="en-US" sz="2000" dirty="0">
                <a:solidFill>
                  <a:prstClr val="black"/>
                </a:solidFill>
                <a:latin typeface="Calibri" panose="020F0502020204030204" pitchFamily="34" charset="0"/>
                <a:ea typeface="Calibri" panose="020F0502020204030204" pitchFamily="34" charset="0"/>
                <a:cs typeface="B Yagut" panose="00000400000000000000" pitchFamily="2" charset="-78"/>
              </a:rPr>
              <a:t> </a:t>
            </a:r>
            <a:r>
              <a:rPr lang="en-US"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kg/m2</a:t>
            </a:r>
            <a:r>
              <a:rPr lang="fa-IR"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 صرف نظر از نوع زایمان </a:t>
            </a:r>
            <a:endParaRPr lang="en-US" sz="2000" dirty="0">
              <a:solidFill>
                <a:prstClr val="black"/>
              </a:solidFill>
              <a:latin typeface="Calibri" panose="020F0502020204030204" pitchFamily="34" charset="0"/>
              <a:ea typeface="Calibri" panose="020F0502020204030204" pitchFamily="34" charset="0"/>
              <a:cs typeface="B Yagut" panose="00000400000000000000" pitchFamily="2" charset="-78"/>
            </a:endParaRPr>
          </a:p>
          <a:p>
            <a:pPr lvl="0" algn="just" rtl="1">
              <a:lnSpc>
                <a:spcPct val="107000"/>
              </a:lnSpc>
              <a:spcAft>
                <a:spcPts val="800"/>
              </a:spcAft>
              <a:buClr>
                <a:srgbClr val="A53010"/>
              </a:buClr>
              <a:buFont typeface="Times New Roman" panose="02020603050405020304" pitchFamily="18" charset="0"/>
              <a:buChar char="-"/>
            </a:pPr>
            <a:r>
              <a:rPr lang="fa-IR" sz="2000" dirty="0" smtClean="0">
                <a:solidFill>
                  <a:prstClr val="black"/>
                </a:solidFill>
                <a:latin typeface="Calibri Light" panose="020F0302020204030204" pitchFamily="34" charset="0"/>
                <a:ea typeface="Times New Roman" panose="02020603050405020304" pitchFamily="18" charset="0"/>
                <a:cs typeface="B Yagut" panose="00000400000000000000" pitchFamily="2" charset="-78"/>
              </a:rPr>
              <a:t>در </a:t>
            </a:r>
            <a:r>
              <a:rPr lang="fa-IR"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مادران دارای </a:t>
            </a:r>
            <a:r>
              <a:rPr lang="en-US"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BMI≥30</a:t>
            </a:r>
            <a:r>
              <a:rPr lang="en-US" sz="2000" dirty="0">
                <a:solidFill>
                  <a:prstClr val="black"/>
                </a:solidFill>
                <a:latin typeface="Calibri" panose="020F0502020204030204" pitchFamily="34" charset="0"/>
                <a:ea typeface="Calibri" panose="020F0502020204030204" pitchFamily="34" charset="0"/>
                <a:cs typeface="B Yagut" panose="00000400000000000000" pitchFamily="2" charset="-78"/>
              </a:rPr>
              <a:t> </a:t>
            </a:r>
            <a:r>
              <a:rPr lang="en-US"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kg/m2</a:t>
            </a:r>
            <a:r>
              <a:rPr lang="fa-IR"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 ، تعیین دوز دارویی جهت درمان پروفیلاکسی ترومبوآمبولی بر اساس وزن مادر </a:t>
            </a:r>
            <a:endParaRPr lang="fa-IR" sz="2000" dirty="0" smtClean="0">
              <a:solidFill>
                <a:prstClr val="black"/>
              </a:solidFill>
              <a:latin typeface="Calibri Light" panose="020F0302020204030204" pitchFamily="34" charset="0"/>
              <a:ea typeface="Times New Roman" panose="02020603050405020304" pitchFamily="18" charset="0"/>
              <a:cs typeface="B Yagut" panose="00000400000000000000" pitchFamily="2" charset="-78"/>
            </a:endParaRPr>
          </a:p>
          <a:p>
            <a:pPr lvl="0" algn="just" rtl="1">
              <a:lnSpc>
                <a:spcPct val="107000"/>
              </a:lnSpc>
              <a:spcAft>
                <a:spcPts val="800"/>
              </a:spcAft>
              <a:buClr>
                <a:srgbClr val="A53010"/>
              </a:buClr>
              <a:buFont typeface="Times New Roman" panose="02020603050405020304" pitchFamily="18" charset="0"/>
              <a:buChar char="-"/>
            </a:pPr>
            <a:r>
              <a:rPr lang="fa-IR" sz="2000" dirty="0" smtClean="0">
                <a:solidFill>
                  <a:prstClr val="black"/>
                </a:solidFill>
                <a:latin typeface="Calibri Light" panose="020F0302020204030204" pitchFamily="34" charset="0"/>
                <a:ea typeface="Times New Roman" panose="02020603050405020304" pitchFamily="18" charset="0"/>
                <a:cs typeface="B Yagut" panose="00000400000000000000" pitchFamily="2" charset="-78"/>
              </a:rPr>
              <a:t>برای </a:t>
            </a:r>
            <a:r>
              <a:rPr lang="fa-IR" sz="2000" dirty="0">
                <a:solidFill>
                  <a:prstClr val="black"/>
                </a:solidFill>
                <a:latin typeface="Calibri Light" panose="020F0302020204030204" pitchFamily="34" charset="0"/>
                <a:ea typeface="Times New Roman" panose="02020603050405020304" pitchFamily="18" charset="0"/>
                <a:cs typeface="B Yagut" panose="00000400000000000000" pitchFamily="2" charset="-78"/>
              </a:rPr>
              <a:t>کاهش خطر ترومبوآمبولی، مادران باید تشویق شوند که هر چه زودتر پس از زایمان شروع به راه رفتن کرده و تحرک داشته باشند(در صورتی که منع حرکت نداشته باشند).</a:t>
            </a:r>
            <a:endParaRPr lang="en-US" sz="2000" dirty="0">
              <a:solidFill>
                <a:prstClr val="black"/>
              </a:solidFill>
              <a:latin typeface="Calibri" panose="020F0502020204030204" pitchFamily="34" charset="0"/>
              <a:ea typeface="Calibri" panose="020F0502020204030204" pitchFamily="34" charset="0"/>
              <a:cs typeface="B Yagut" panose="00000400000000000000" pitchFamily="2" charset="-78"/>
            </a:endParaRPr>
          </a:p>
        </p:txBody>
      </p:sp>
      <p:sp>
        <p:nvSpPr>
          <p:cNvPr id="4" name="Slide Number Placeholder 3"/>
          <p:cNvSpPr>
            <a:spLocks noGrp="1"/>
          </p:cNvSpPr>
          <p:nvPr>
            <p:ph type="sldNum" sz="quarter" idx="12"/>
          </p:nvPr>
        </p:nvSpPr>
        <p:spPr/>
        <p:txBody>
          <a:bodyPr/>
          <a:lstStyle/>
          <a:p>
            <a:fld id="{D57F1E4F-1CFF-5643-939E-217C01CDF565}" type="slidenum">
              <a:rPr lang="en-US" smtClean="0"/>
              <a:pPr/>
              <a:t>38</a:t>
            </a:fld>
            <a:endParaRPr lang="en-US" dirty="0"/>
          </a:p>
        </p:txBody>
      </p:sp>
    </p:spTree>
    <p:extLst>
      <p:ext uri="{BB962C8B-B14F-4D97-AF65-F5344CB8AC3E}">
        <p14:creationId xmlns:p14="http://schemas.microsoft.com/office/powerpoint/2010/main" val="26701799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587470"/>
          </a:xfrm>
        </p:spPr>
        <p:txBody>
          <a:bodyPr>
            <a:normAutofit fontScale="90000"/>
          </a:bodyPr>
          <a:lstStyle/>
          <a:p>
            <a:pPr algn="ctr"/>
            <a:r>
              <a:rPr lang="fa-IR" sz="2400" b="1" kern="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نظارت و غربالگری مادران</a:t>
            </a:r>
            <a:r>
              <a:rPr lang="en-US" sz="2400" b="1" kern="0"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t/>
            </a:r>
            <a:br>
              <a:rPr lang="en-US" sz="2400" b="1" kern="0"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br>
            <a:endParaRPr lang="en-US" sz="2400" dirty="0">
              <a:solidFill>
                <a:srgbClr val="C00000"/>
              </a:solidFill>
            </a:endParaRPr>
          </a:p>
        </p:txBody>
      </p:sp>
      <p:sp>
        <p:nvSpPr>
          <p:cNvPr id="3" name="Content Placeholder 2"/>
          <p:cNvSpPr>
            <a:spLocks noGrp="1"/>
          </p:cNvSpPr>
          <p:nvPr>
            <p:ph idx="1"/>
          </p:nvPr>
        </p:nvSpPr>
        <p:spPr>
          <a:xfrm>
            <a:off x="1394460" y="1211580"/>
            <a:ext cx="10113865" cy="5429250"/>
          </a:xfrm>
        </p:spPr>
        <p:txBody>
          <a:bodyPr>
            <a:normAutofit/>
          </a:bodyPr>
          <a:lstStyle/>
          <a:p>
            <a:pPr lvl="0" algn="just" rtl="1">
              <a:lnSpc>
                <a:spcPct val="107000"/>
              </a:lnSpc>
              <a:spcAft>
                <a:spcPts val="800"/>
              </a:spcAft>
              <a:buFont typeface="Times New Roman" panose="02020603050405020304" pitchFamily="18" charset="0"/>
              <a:buChar char="-"/>
            </a:pPr>
            <a:r>
              <a:rPr lang="fa-IR" sz="2000" dirty="0" smtClean="0">
                <a:latin typeface="Calibri Light" panose="020F0302020204030204" pitchFamily="34" charset="0"/>
                <a:ea typeface="Times New Roman" panose="02020603050405020304" pitchFamily="18" charset="0"/>
                <a:cs typeface="B Yagut" panose="00000400000000000000" pitchFamily="2" charset="-78"/>
              </a:rPr>
              <a:t>زنان </a:t>
            </a:r>
            <a:r>
              <a:rPr lang="fa-IR" sz="2000" dirty="0">
                <a:latin typeface="Calibri Light" panose="020F0302020204030204" pitchFamily="34" charset="0"/>
                <a:ea typeface="Times New Roman" panose="02020603050405020304" pitchFamily="18" charset="0"/>
                <a:cs typeface="B Yagut" panose="00000400000000000000" pitchFamily="2" charset="-78"/>
              </a:rPr>
              <a:t>دارای </a:t>
            </a:r>
            <a:r>
              <a:rPr lang="en-US" sz="200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BMI≥35 kg/m2</a:t>
            </a:r>
            <a:r>
              <a:rPr lang="fa-IR" sz="200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 </a:t>
            </a:r>
            <a:r>
              <a:rPr lang="fa-IR" sz="2000" dirty="0">
                <a:latin typeface="Calibri Light" panose="020F0302020204030204" pitchFamily="34" charset="0"/>
                <a:ea typeface="Times New Roman" panose="02020603050405020304" pitchFamily="18" charset="0"/>
                <a:cs typeface="B Yagut" panose="00000400000000000000" pitchFamily="2" charset="-78"/>
              </a:rPr>
              <a:t>در معرض افزایش خطر ابتلا به پره اکلامپسی هستند و بایستی در طول بارداری براساس راهنمای بالینی تحت نظارت قرار بگیرند.</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Font typeface="Times New Roman" panose="02020603050405020304" pitchFamily="18" charset="0"/>
              <a:buChar char="-"/>
            </a:pPr>
            <a:r>
              <a:rPr lang="fa-IR" sz="2000" dirty="0">
                <a:latin typeface="Calibri Light" panose="020F0302020204030204" pitchFamily="34" charset="0"/>
                <a:ea typeface="Times New Roman" panose="02020603050405020304" pitchFamily="18" charset="0"/>
                <a:cs typeface="B Yagut" panose="00000400000000000000" pitchFamily="2" charset="-78"/>
              </a:rPr>
              <a:t>زنان </a:t>
            </a:r>
            <a:r>
              <a:rPr lang="fa-IR" sz="2000" dirty="0" smtClean="0">
                <a:latin typeface="Calibri Light" panose="020F0302020204030204" pitchFamily="34" charset="0"/>
                <a:ea typeface="Times New Roman" panose="02020603050405020304" pitchFamily="18" charset="0"/>
                <a:cs typeface="B Yagut" panose="00000400000000000000" pitchFamily="2" charset="-78"/>
              </a:rPr>
              <a:t>دارای</a:t>
            </a:r>
            <a:r>
              <a:rPr lang="en-US" sz="200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BMI</a:t>
            </a:r>
            <a:r>
              <a:rPr lang="en-US" sz="200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≥35 kg/m2</a:t>
            </a:r>
            <a:r>
              <a:rPr lang="en-US" sz="2000" dirty="0">
                <a:solidFill>
                  <a:srgbClr val="C00000"/>
                </a:solidFill>
                <a:latin typeface="B Yagut" panose="00000400000000000000" pitchFamily="2" charset="-78"/>
                <a:ea typeface="Times New Roman" panose="02020603050405020304" pitchFamily="18" charset="0"/>
                <a:cs typeface="Times New Roman" panose="02020603050405020304" pitchFamily="18" charset="0"/>
              </a:rPr>
              <a:t> </a:t>
            </a:r>
            <a:r>
              <a:rPr lang="fa-IR" sz="2000" dirty="0" smtClean="0">
                <a:solidFill>
                  <a:srgbClr val="C00000"/>
                </a:solidFill>
                <a:latin typeface="B Yagut" panose="00000400000000000000" pitchFamily="2" charset="-78"/>
                <a:ea typeface="Times New Roman" panose="02020603050405020304" pitchFamily="18" charset="0"/>
                <a:cs typeface="Times New Roman" panose="02020603050405020304" pitchFamily="18" charset="0"/>
              </a:rPr>
              <a:t> </a:t>
            </a:r>
            <a:r>
              <a:rPr lang="fa-IR" sz="2000" dirty="0" smtClean="0">
                <a:latin typeface="Calibri Light" panose="020F0302020204030204" pitchFamily="34" charset="0"/>
                <a:ea typeface="Times New Roman" panose="02020603050405020304" pitchFamily="18" charset="0"/>
                <a:cs typeface="B Yagut" panose="00000400000000000000" pitchFamily="2" charset="-78"/>
              </a:rPr>
              <a:t>به </a:t>
            </a:r>
            <a:r>
              <a:rPr lang="fa-IR" sz="2000" dirty="0">
                <a:latin typeface="Calibri Light" panose="020F0302020204030204" pitchFamily="34" charset="0"/>
                <a:ea typeface="Times New Roman" panose="02020603050405020304" pitchFamily="18" charset="0"/>
                <a:cs typeface="B Yagut" panose="00000400000000000000" pitchFamily="2" charset="-78"/>
              </a:rPr>
              <a:t>همراه یک عامل خطر برای پره اکلامپسی بایستی در ابتدای بارداری برای دریافت مراقبت های تخصصی ارجاع شود.</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228600" algn="just" rtl="1">
              <a:lnSpc>
                <a:spcPct val="107000"/>
              </a:lnSpc>
              <a:spcAft>
                <a:spcPts val="800"/>
              </a:spcAft>
            </a:pPr>
            <a:r>
              <a:rPr lang="fa-IR" sz="2000"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عوامل خطر عبارت هستند از : بارداری اول، سابقه پره اکلامپسی، فاصله ده سال یا بیشتر با آخرین زایمان، سن 40 سال و بالاتر، سابقه خانوادگی پره اکلامپسی، ثبت فشارخون دیاستولیک </a:t>
            </a:r>
            <a:r>
              <a:rPr lang="fa-IR" sz="20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r>
              <a:rPr lang="en-US" sz="2000"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mmHg</a:t>
            </a:r>
            <a:r>
              <a:rPr lang="fa-IR" sz="2000"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80 و بالاتر، ثبت بیش از یک مورد پروتئین اوری 1+ </a:t>
            </a:r>
            <a:r>
              <a:rPr lang="fa-IR" sz="2000" dirty="0">
                <a:solidFill>
                  <a:srgbClr val="002060"/>
                </a:solidFill>
                <a:latin typeface="Calibri" panose="020F0502020204030204" pitchFamily="34" charset="0"/>
                <a:ea typeface="Times New Roman" panose="02020603050405020304" pitchFamily="18" charset="0"/>
                <a:cs typeface="Sakkal Majalla" panose="02000000000000000000" pitchFamily="2" charset="-78"/>
              </a:rPr>
              <a:t>≤  </a:t>
            </a:r>
            <a:r>
              <a:rPr lang="fa-IR" sz="2000" dirty="0">
                <a:solidFill>
                  <a:srgbClr val="002060"/>
                </a:solidFill>
                <a:latin typeface="Sakkal Majalla" panose="02000000000000000000" pitchFamily="2" charset="-78"/>
                <a:ea typeface="Times New Roman" panose="02020603050405020304" pitchFamily="18" charset="0"/>
                <a:cs typeface="B Yagut" panose="00000400000000000000" pitchFamily="2" charset="-78"/>
              </a:rPr>
              <a:t>و ی</a:t>
            </a:r>
            <a:r>
              <a:rPr lang="fa-IR" sz="2000"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ا  پروتئین</a:t>
            </a:r>
            <a:r>
              <a:rPr lang="fa-IR" sz="2000" dirty="0">
                <a:solidFill>
                  <a:srgbClr val="002060"/>
                </a:solidFill>
                <a:latin typeface="Calibri" panose="020F0502020204030204" pitchFamily="34" charset="0"/>
                <a:ea typeface="Times New Roman" panose="02020603050405020304" pitchFamily="18" charset="0"/>
                <a:cs typeface="Sakkal Majalla" panose="02000000000000000000" pitchFamily="2" charset="-78"/>
              </a:rPr>
              <a:t> </a:t>
            </a:r>
            <a:r>
              <a:rPr lang="fa-IR" sz="2000"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24 ساعته</a:t>
            </a:r>
            <a:r>
              <a:rPr lang="en-US" sz="2000"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g </a:t>
            </a:r>
            <a:r>
              <a:rPr lang="fa-IR" sz="2000"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 3/0</a:t>
            </a:r>
            <a:r>
              <a:rPr lang="fa-IR" sz="2000" dirty="0">
                <a:solidFill>
                  <a:srgbClr val="002060"/>
                </a:solidFill>
                <a:latin typeface="Calibri" panose="020F0502020204030204" pitchFamily="34" charset="0"/>
                <a:ea typeface="Times New Roman" panose="02020603050405020304" pitchFamily="18" charset="0"/>
                <a:cs typeface="Sakkal Majalla" panose="02000000000000000000" pitchFamily="2" charset="-78"/>
              </a:rPr>
              <a:t>≤</a:t>
            </a:r>
            <a:r>
              <a:rPr lang="fa-IR" sz="2000" dirty="0">
                <a:solidFill>
                  <a:srgbClr val="002060"/>
                </a:solidFill>
                <a:latin typeface="Calibri Light" panose="020F0302020204030204" pitchFamily="34" charset="0"/>
                <a:ea typeface="Times New Roman" panose="02020603050405020304" pitchFamily="18" charset="0"/>
                <a:cs typeface="B Yagut" panose="00000400000000000000" pitchFamily="2" charset="-78"/>
              </a:rPr>
              <a:t>  ، بارداری چند قلو و وجود برخی از وضعیت های طبی زمینه ای مانند آنتی فسفولیپید آنتی بادی ها ، بیماری فشارخون قبلی، بیماری کلیوی یا دیابت.</a:t>
            </a:r>
            <a:endParaRPr lang="en-US" sz="20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0" algn="r" rtl="1">
              <a:lnSpc>
                <a:spcPct val="107000"/>
              </a:lnSpc>
              <a:spcAft>
                <a:spcPts val="800"/>
              </a:spcAft>
              <a:buFont typeface="Times New Roman" panose="02020603050405020304" pitchFamily="18" charset="0"/>
              <a:buChar char="-"/>
            </a:pPr>
            <a:r>
              <a:rPr lang="fa-IR" dirty="0" smtClean="0"/>
              <a:t>-</a:t>
            </a: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39</a:t>
            </a:fld>
            <a:endParaRPr lang="en-US" dirty="0"/>
          </a:p>
        </p:txBody>
      </p:sp>
    </p:spTree>
    <p:extLst>
      <p:ext uri="{BB962C8B-B14F-4D97-AF65-F5344CB8AC3E}">
        <p14:creationId xmlns:p14="http://schemas.microsoft.com/office/powerpoint/2010/main" val="580033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28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شیوع چاقی</a:t>
            </a:r>
            <a:r>
              <a:rPr lang="en-US"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t/>
            </a:r>
            <a:br>
              <a:rPr lang="en-US" b="1" kern="0"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pPr algn="just" rtl="1">
              <a:lnSpc>
                <a:spcPct val="107000"/>
              </a:lnSpc>
              <a:spcAft>
                <a:spcPts val="800"/>
              </a:spcAft>
            </a:pPr>
            <a:r>
              <a:rPr lang="fa-IR" sz="2800" dirty="0" smtClean="0">
                <a:solidFill>
                  <a:schemeClr val="tx1"/>
                </a:solidFill>
                <a:latin typeface="Calibri" panose="020F0502020204030204" pitchFamily="34" charset="0"/>
                <a:ea typeface="Calibri" panose="020F0502020204030204" pitchFamily="34" charset="0"/>
                <a:cs typeface="B Yagut" panose="00000400000000000000" pitchFamily="2" charset="-78"/>
              </a:rPr>
              <a:t>تخمین </a:t>
            </a:r>
            <a:r>
              <a:rPr lang="fa-IR" sz="2800" dirty="0">
                <a:solidFill>
                  <a:schemeClr val="tx1"/>
                </a:solidFill>
                <a:latin typeface="Calibri" panose="020F0502020204030204" pitchFamily="34" charset="0"/>
                <a:ea typeface="Calibri" panose="020F0502020204030204" pitchFamily="34" charset="0"/>
                <a:cs typeface="B Yagut" panose="00000400000000000000" pitchFamily="2" charset="-78"/>
              </a:rPr>
              <a:t>زده شده است که ۲.۱ میلیارد نفر در دنیا (سی درصد جمعیت جهان) اضافه وزن دارند یا از چاقی مفرط رنج می برند و این آمار تا سال ۲۰۳۰ به نیمی از جمعیت جهان افزایش خواهد یافت. بر اساس این گزارش «هزینه گزاف مالی» چاقی رو به افزایش است و این هزینه شامل خدمات بهداشتی، غیبت از کار و افت بازده می شود</a:t>
            </a:r>
            <a:r>
              <a:rPr lang="en-US" sz="2800" dirty="0">
                <a:solidFill>
                  <a:schemeClr val="tx1"/>
                </a:solidFill>
                <a:latin typeface="Calibri" panose="020F0502020204030204" pitchFamily="34" charset="0"/>
                <a:ea typeface="Calibri" panose="020F0502020204030204" pitchFamily="34" charset="0"/>
                <a:cs typeface="B Yagut" panose="00000400000000000000" pitchFamily="2" charset="-78"/>
              </a:rPr>
              <a:t>.</a:t>
            </a: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2705" y="4067175"/>
            <a:ext cx="1638300" cy="2790825"/>
          </a:xfrm>
          <a:prstGeom prst="rect">
            <a:avLst/>
          </a:prstGeom>
        </p:spPr>
      </p:pic>
    </p:spTree>
    <p:extLst>
      <p:ext uri="{BB962C8B-B14F-4D97-AF65-F5344CB8AC3E}">
        <p14:creationId xmlns:p14="http://schemas.microsoft.com/office/powerpoint/2010/main" val="26096479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1800" b="1" kern="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نظارت و غربالگری </a:t>
            </a:r>
            <a:r>
              <a:rPr lang="fa-IR" sz="18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مادران...</a:t>
            </a:r>
            <a:endParaRPr lang="en-US" sz="2800" dirty="0"/>
          </a:p>
        </p:txBody>
      </p:sp>
      <p:sp>
        <p:nvSpPr>
          <p:cNvPr id="3" name="Content Placeholder 2"/>
          <p:cNvSpPr>
            <a:spLocks noGrp="1"/>
          </p:cNvSpPr>
          <p:nvPr>
            <p:ph idx="1"/>
          </p:nvPr>
        </p:nvSpPr>
        <p:spPr>
          <a:xfrm>
            <a:off x="1311580" y="2133599"/>
            <a:ext cx="10107536" cy="4200293"/>
          </a:xfrm>
        </p:spPr>
        <p:txBody>
          <a:bodyPr/>
          <a:lstStyle/>
          <a:p>
            <a:pPr lvl="0" algn="just" rtl="1">
              <a:lnSpc>
                <a:spcPct val="107000"/>
              </a:lnSpc>
              <a:spcAft>
                <a:spcPts val="800"/>
              </a:spcAft>
              <a:buClr>
                <a:srgbClr val="A53010"/>
              </a:buClr>
              <a:buFont typeface="Times New Roman" panose="02020603050405020304" pitchFamily="18" charset="0"/>
              <a:buChar char="-"/>
            </a:pPr>
            <a:r>
              <a:rPr lang="fa-IR" sz="2000" dirty="0">
                <a:solidFill>
                  <a:prstClr val="black">
                    <a:lumMod val="75000"/>
                    <a:lumOff val="25000"/>
                  </a:prstClr>
                </a:solidFill>
                <a:latin typeface="Calibri Light" panose="020F0302020204030204" pitchFamily="34" charset="0"/>
                <a:ea typeface="Times New Roman" panose="02020603050405020304" pitchFamily="18" charset="0"/>
                <a:cs typeface="B Yagut" panose="00000400000000000000" pitchFamily="2" charset="-78"/>
              </a:rPr>
              <a:t>زنان دارای</a:t>
            </a:r>
            <a:r>
              <a:rPr lang="en-US" sz="20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BMI≥35 kg/m2</a:t>
            </a:r>
            <a:r>
              <a:rPr lang="en-US" sz="2000" b="1" dirty="0">
                <a:solidFill>
                  <a:srgbClr val="C00000"/>
                </a:solidFill>
                <a:latin typeface="B Yagut" panose="00000400000000000000" pitchFamily="2" charset="-78"/>
                <a:ea typeface="Times New Roman" panose="02020603050405020304" pitchFamily="18" charset="0"/>
                <a:cs typeface="Times New Roman" panose="02020603050405020304" pitchFamily="18" charset="0"/>
              </a:rPr>
              <a:t> </a:t>
            </a:r>
            <a:r>
              <a:rPr lang="fa-IR" sz="2000" b="1" dirty="0">
                <a:solidFill>
                  <a:srgbClr val="C00000"/>
                </a:solidFill>
                <a:latin typeface="B Yagut" panose="00000400000000000000" pitchFamily="2" charset="-78"/>
                <a:ea typeface="Times New Roman" panose="02020603050405020304" pitchFamily="18" charset="0"/>
                <a:cs typeface="Times New Roman" panose="02020603050405020304" pitchFamily="18" charset="0"/>
              </a:rPr>
              <a:t> </a:t>
            </a:r>
            <a:r>
              <a:rPr lang="fa-IR" sz="2000" dirty="0">
                <a:solidFill>
                  <a:prstClr val="black">
                    <a:lumMod val="75000"/>
                    <a:lumOff val="25000"/>
                  </a:prstClr>
                </a:solidFill>
                <a:latin typeface="Calibri Light" panose="020F0302020204030204" pitchFamily="34" charset="0"/>
                <a:ea typeface="Times New Roman" panose="02020603050405020304" pitchFamily="18" charset="0"/>
                <a:cs typeface="B Yagut" panose="00000400000000000000" pitchFamily="2" charset="-78"/>
              </a:rPr>
              <a:t>بدون وجود عامل خطر پره اکلامپسی می توانند مراقبت های نظارتی پره اکلامپسی را به صورت هر سه هفته یک بار از هفته 24 تا 32 بارداری و هر دو هفته از هفته 32 تا هنگام زایمان دریافت کنند.</a:t>
            </a:r>
            <a:endParaRPr lang="en-US" sz="20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Clr>
                <a:srgbClr val="A53010"/>
              </a:buClr>
              <a:buFont typeface="Times New Roman" panose="02020603050405020304" pitchFamily="18" charset="0"/>
              <a:buChar char="-"/>
            </a:pPr>
            <a:r>
              <a:rPr lang="fa-IR" sz="2000" dirty="0">
                <a:solidFill>
                  <a:prstClr val="black">
                    <a:lumMod val="75000"/>
                    <a:lumOff val="25000"/>
                  </a:prstClr>
                </a:solidFill>
                <a:latin typeface="Calibri Light" panose="020F0302020204030204" pitchFamily="34" charset="0"/>
                <a:ea typeface="Times New Roman" panose="02020603050405020304" pitchFamily="18" charset="0"/>
                <a:cs typeface="B Yagut" panose="00000400000000000000" pitchFamily="2" charset="-78"/>
              </a:rPr>
              <a:t>زنان دارای </a:t>
            </a:r>
            <a:r>
              <a:rPr lang="en-US" sz="20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BMI≥35 kg/m2</a:t>
            </a:r>
            <a:r>
              <a:rPr lang="en-US" sz="2000" b="1" dirty="0">
                <a:solidFill>
                  <a:srgbClr val="C00000"/>
                </a:solidFill>
                <a:latin typeface="B Yagut" panose="00000400000000000000" pitchFamily="2" charset="-78"/>
                <a:ea typeface="Times New Roman" panose="02020603050405020304" pitchFamily="18" charset="0"/>
                <a:cs typeface="Times New Roman" panose="02020603050405020304" pitchFamily="18" charset="0"/>
              </a:rPr>
              <a:t> </a:t>
            </a:r>
            <a:r>
              <a:rPr lang="fa-IR" sz="2000" b="1" dirty="0">
                <a:solidFill>
                  <a:srgbClr val="C00000"/>
                </a:solidFill>
                <a:latin typeface="B Yagut" panose="00000400000000000000" pitchFamily="2" charset="-78"/>
                <a:ea typeface="Times New Roman" panose="02020603050405020304" pitchFamily="18" charset="0"/>
                <a:cs typeface="Times New Roman" panose="02020603050405020304" pitchFamily="18" charset="0"/>
              </a:rPr>
              <a:t> </a:t>
            </a:r>
            <a:r>
              <a:rPr lang="fa-IR" sz="2000" dirty="0">
                <a:solidFill>
                  <a:prstClr val="black">
                    <a:lumMod val="75000"/>
                    <a:lumOff val="25000"/>
                  </a:prstClr>
                </a:solidFill>
                <a:latin typeface="Calibri Light" panose="020F0302020204030204" pitchFamily="34" charset="0"/>
                <a:ea typeface="Times New Roman" panose="02020603050405020304" pitchFamily="18" charset="0"/>
                <a:cs typeface="B Yagut" panose="00000400000000000000" pitchFamily="2" charset="-78"/>
              </a:rPr>
              <a:t>باید از نظر دیابت بارداری غربالگری شوند(براساس راهنمای بالینی).</a:t>
            </a:r>
            <a:endParaRPr lang="en-US" sz="20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Clr>
                <a:srgbClr val="A53010"/>
              </a:buClr>
              <a:buFont typeface="Times New Roman" panose="02020603050405020304" pitchFamily="18" charset="0"/>
              <a:buChar char="-"/>
            </a:pPr>
            <a:r>
              <a:rPr lang="fa-IR" sz="2000" dirty="0">
                <a:solidFill>
                  <a:prstClr val="black">
                    <a:lumMod val="75000"/>
                    <a:lumOff val="25000"/>
                  </a:prstClr>
                </a:solidFill>
                <a:latin typeface="Calibri Light" panose="020F0302020204030204" pitchFamily="34" charset="0"/>
                <a:ea typeface="Times New Roman" panose="02020603050405020304" pitchFamily="18" charset="0"/>
                <a:cs typeface="B Yagut" panose="00000400000000000000" pitchFamily="2" charset="-78"/>
              </a:rPr>
              <a:t>حدود شش هفته پس از زایمان آزمایش تحمل گلوکز برای مادران چاق مبتلا به دیابت بارداری باید انجام شود. همچنین باید از نظر عوامل خطرساز بیماری های قلبی- متابولیک به طور سالانه غربالگری شده و در مورد سبک زندگی سالم و کنترل وزن مشاوره شوند.</a:t>
            </a:r>
            <a:endParaRPr lang="en-US" sz="20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pPr lvl="0" algn="r" rtl="1">
              <a:buClr>
                <a:srgbClr val="A53010"/>
              </a:buClr>
              <a:buFontTx/>
              <a:buChar char="-"/>
            </a:pPr>
            <a:r>
              <a:rPr lang="fa-IR" sz="2000" dirty="0">
                <a:solidFill>
                  <a:prstClr val="black">
                    <a:lumMod val="75000"/>
                    <a:lumOff val="25000"/>
                  </a:prstClr>
                </a:solidFill>
                <a:latin typeface="Calibri Light" panose="020F0302020204030204" pitchFamily="34" charset="0"/>
                <a:ea typeface="Times New Roman" panose="02020603050405020304" pitchFamily="18" charset="0"/>
                <a:cs typeface="B Yagut" panose="00000400000000000000" pitchFamily="2" charset="-78"/>
              </a:rPr>
              <a:t>مادران چاق مبتلا به دیابت بارداری که آزمایش تحمل گلوکز پس از زایمان آن ها طبیعی است بایستی از نظر ابتلا به دیابت نوع دوم پیگیری گردند</a:t>
            </a: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40</a:t>
            </a:fld>
            <a:endParaRPr lang="en-US" dirty="0"/>
          </a:p>
        </p:txBody>
      </p:sp>
    </p:spTree>
    <p:extLst>
      <p:ext uri="{BB962C8B-B14F-4D97-AF65-F5344CB8AC3E}">
        <p14:creationId xmlns:p14="http://schemas.microsoft.com/office/powerpoint/2010/main" val="40422983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38930"/>
          </a:xfrm>
        </p:spPr>
        <p:txBody>
          <a:bodyPr>
            <a:normAutofit fontScale="90000"/>
          </a:bodyPr>
          <a:lstStyle/>
          <a:p>
            <a:pPr algn="ctr" rtl="1"/>
            <a:r>
              <a:rPr lang="fa-IR" sz="2800" b="1" kern="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راهنماهای بالینی مورد نیاز</a:t>
            </a:r>
            <a:r>
              <a:rPr lang="en-US" sz="2800" b="1" kern="0"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t/>
            </a:r>
            <a:br>
              <a:rPr lang="en-US" sz="2800" b="1" kern="0"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br>
            <a:endParaRPr lang="en-US" sz="2800" dirty="0">
              <a:solidFill>
                <a:srgbClr val="C00000"/>
              </a:solidFill>
            </a:endParaRPr>
          </a:p>
        </p:txBody>
      </p:sp>
      <p:sp>
        <p:nvSpPr>
          <p:cNvPr id="3" name="Content Placeholder 2"/>
          <p:cNvSpPr>
            <a:spLocks noGrp="1"/>
          </p:cNvSpPr>
          <p:nvPr>
            <p:ph idx="1"/>
          </p:nvPr>
        </p:nvSpPr>
        <p:spPr>
          <a:xfrm>
            <a:off x="2811780" y="1463040"/>
            <a:ext cx="7881302" cy="5120640"/>
          </a:xfrm>
        </p:spPr>
        <p:txBody>
          <a:bodyPr>
            <a:normAutofit/>
          </a:bodyPr>
          <a:lstStyle/>
          <a:p>
            <a:pPr algn="just" rtl="1">
              <a:lnSpc>
                <a:spcPct val="107000"/>
              </a:lnSpc>
              <a:spcAft>
                <a:spcPts val="800"/>
              </a:spcAft>
            </a:pPr>
            <a:r>
              <a:rPr lang="fa-IR" dirty="0" smtClean="0">
                <a:latin typeface="Calibri" panose="020F0502020204030204" pitchFamily="34" charset="0"/>
                <a:ea typeface="Calibri" panose="020F0502020204030204" pitchFamily="34" charset="0"/>
                <a:cs typeface="B Yagut" panose="00000400000000000000" pitchFamily="2" charset="-78"/>
              </a:rPr>
              <a:t>دستورالعمل </a:t>
            </a:r>
            <a:r>
              <a:rPr lang="fa-IR" dirty="0">
                <a:latin typeface="Calibri" panose="020F0502020204030204" pitchFamily="34" charset="0"/>
                <a:ea typeface="Calibri" panose="020F0502020204030204" pitchFamily="34" charset="0"/>
                <a:cs typeface="B Yagut" panose="00000400000000000000" pitchFamily="2" charset="-78"/>
              </a:rPr>
              <a:t>ها و راهنماهای بالینی مختلف بایستی در تمامی واحدهای زایمان و همچنین در دسترس همه افراد و سازمان های ارائه دهنده خدمت به زنان باردار دارای </a:t>
            </a:r>
            <a:r>
              <a:rPr lang="en-US" dirty="0">
                <a:latin typeface="Calibri" panose="020F0502020204030204" pitchFamily="34" charset="0"/>
                <a:ea typeface="Calibri" panose="020F0502020204030204" pitchFamily="34" charset="0"/>
                <a:cs typeface="B Yagut" panose="00000400000000000000" pitchFamily="2" charset="-78"/>
              </a:rPr>
              <a:t>BMI ≥30</a:t>
            </a:r>
            <a:r>
              <a:rPr lang="fa-IR" dirty="0">
                <a:latin typeface="Calibri" panose="020F0502020204030204" pitchFamily="34" charset="0"/>
                <a:ea typeface="Calibri" panose="020F0502020204030204" pitchFamily="34" charset="0"/>
                <a:cs typeface="B Yagut" panose="00000400000000000000" pitchFamily="2" charset="-78"/>
              </a:rPr>
              <a:t> باشد. این راهنماها و دستورالعمل ها باید شامل موارد ذیل باشد:</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Font typeface="Times New Roman" panose="02020603050405020304" pitchFamily="18" charset="0"/>
              <a:buChar char="-"/>
            </a:pPr>
            <a:r>
              <a:rPr lang="fa-IR" dirty="0">
                <a:latin typeface="Calibri" panose="020F0502020204030204" pitchFamily="34" charset="0"/>
                <a:ea typeface="Calibri" panose="020F0502020204030204" pitchFamily="34" charset="0"/>
                <a:cs typeface="B Yagut" panose="00000400000000000000" pitchFamily="2" charset="-78"/>
              </a:rPr>
              <a:t>معیارهای ارجاع</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Font typeface="Times New Roman" panose="02020603050405020304" pitchFamily="18" charset="0"/>
              <a:buChar char="-"/>
            </a:pPr>
            <a:r>
              <a:rPr lang="fa-IR" dirty="0">
                <a:latin typeface="Calibri" panose="020F0502020204030204" pitchFamily="34" charset="0"/>
                <a:ea typeface="Calibri" panose="020F0502020204030204" pitchFamily="34" charset="0"/>
                <a:cs typeface="B Yagut" panose="00000400000000000000" pitchFamily="2" charset="-78"/>
              </a:rPr>
              <a:t>امکانات و تجهیزات</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Font typeface="Times New Roman" panose="02020603050405020304" pitchFamily="18" charset="0"/>
              <a:buChar char="-"/>
            </a:pPr>
            <a:r>
              <a:rPr lang="fa-IR" dirty="0">
                <a:latin typeface="Calibri" panose="020F0502020204030204" pitchFamily="34" charset="0"/>
                <a:ea typeface="Calibri" panose="020F0502020204030204" pitchFamily="34" charset="0"/>
                <a:cs typeface="B Yagut" panose="00000400000000000000" pitchFamily="2" charset="-78"/>
              </a:rPr>
              <a:t>مراقبت های دوران بارداری</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Font typeface="Times New Roman" panose="02020603050405020304" pitchFamily="18" charset="0"/>
              <a:buChar char="-"/>
            </a:pPr>
            <a:r>
              <a:rPr lang="fa-IR" dirty="0">
                <a:latin typeface="Calibri" panose="020F0502020204030204" pitchFamily="34" charset="0"/>
                <a:ea typeface="Calibri" panose="020F0502020204030204" pitchFamily="34" charset="0"/>
                <a:cs typeface="B Yagut" panose="00000400000000000000" pitchFamily="2" charset="-78"/>
              </a:rPr>
              <a:t>محل  زایمان و مراقبت در لیبر</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Font typeface="Times New Roman" panose="02020603050405020304" pitchFamily="18" charset="0"/>
              <a:buChar char="-"/>
            </a:pPr>
            <a:r>
              <a:rPr lang="fa-IR" dirty="0">
                <a:latin typeface="Calibri" panose="020F0502020204030204" pitchFamily="34" charset="0"/>
                <a:ea typeface="Calibri" panose="020F0502020204030204" pitchFamily="34" charset="0"/>
                <a:cs typeface="B Yagut" panose="00000400000000000000" pitchFamily="2" charset="-78"/>
              </a:rPr>
              <a:t>ارائه خدمات بیهوشی</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Font typeface="Times New Roman" panose="02020603050405020304" pitchFamily="18" charset="0"/>
              <a:buChar char="-"/>
            </a:pPr>
            <a:r>
              <a:rPr lang="fa-IR" dirty="0">
                <a:latin typeface="Calibri" panose="020F0502020204030204" pitchFamily="34" charset="0"/>
                <a:ea typeface="Calibri" panose="020F0502020204030204" pitchFamily="34" charset="0"/>
                <a:cs typeface="B Yagut" panose="00000400000000000000" pitchFamily="2" charset="-78"/>
              </a:rPr>
              <a:t>مدیریت اورژانس های مامایی</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0" algn="just" rtl="1">
              <a:lnSpc>
                <a:spcPct val="107000"/>
              </a:lnSpc>
              <a:spcAft>
                <a:spcPts val="800"/>
              </a:spcAft>
              <a:buFont typeface="Times New Roman" panose="02020603050405020304" pitchFamily="18" charset="0"/>
              <a:buChar char="-"/>
            </a:pPr>
            <a:r>
              <a:rPr lang="fa-IR" dirty="0">
                <a:latin typeface="Calibri" panose="020F0502020204030204" pitchFamily="34" charset="0"/>
                <a:ea typeface="Calibri" panose="020F0502020204030204" pitchFamily="34" charset="0"/>
                <a:cs typeface="B Yagut" panose="00000400000000000000" pitchFamily="2" charset="-78"/>
              </a:rPr>
              <a:t>مشاوره پس از زایمان</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41</a:t>
            </a:fld>
            <a:endParaRPr lang="en-US" dirty="0"/>
          </a:p>
        </p:txBody>
      </p:sp>
    </p:spTree>
    <p:extLst>
      <p:ext uri="{BB962C8B-B14F-4D97-AF65-F5344CB8AC3E}">
        <p14:creationId xmlns:p14="http://schemas.microsoft.com/office/powerpoint/2010/main" val="26818011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475" y="213315"/>
            <a:ext cx="9921138" cy="1148934"/>
          </a:xfrm>
        </p:spPr>
        <p:txBody>
          <a:bodyPr>
            <a:normAutofit fontScale="90000"/>
          </a:bodyPr>
          <a:lstStyle/>
          <a:p>
            <a:pPr marL="342900" lvl="0" indent="-342900" algn="r" rtl="1">
              <a:lnSpc>
                <a:spcPct val="107000"/>
              </a:lnSpc>
              <a:spcBef>
                <a:spcPts val="1000"/>
              </a:spcBef>
              <a:spcAft>
                <a:spcPts val="800"/>
              </a:spcAft>
              <a:buClr>
                <a:srgbClr val="A53010"/>
              </a:buClr>
              <a:buFont typeface="Wingdings 3" charset="2"/>
              <a:buChar char=""/>
            </a:pPr>
            <a:r>
              <a:rPr lang="fa-IR" sz="2800" b="1" kern="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امکانات و </a:t>
            </a:r>
            <a:r>
              <a:rPr lang="fa-IR" sz="28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تجهیزات</a:t>
            </a:r>
            <a:r>
              <a:rPr lang="en-US" sz="28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
            </a:r>
            <a:br>
              <a:rPr lang="en-US" sz="28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r>
              <a:rPr lang="en-US" sz="28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t/>
            </a:r>
            <a:br>
              <a:rPr lang="en-US" sz="2800" b="1" kern="0" dirty="0" smtClean="0">
                <a:solidFill>
                  <a:srgbClr val="C00000"/>
                </a:solidFill>
                <a:latin typeface="Calibri Light" panose="020F0302020204030204" pitchFamily="34" charset="0"/>
                <a:ea typeface="Times New Roman" panose="02020603050405020304" pitchFamily="18" charset="0"/>
                <a:cs typeface="B Yagut" panose="00000400000000000000" pitchFamily="2" charset="-78"/>
              </a:rPr>
            </a:br>
            <a:r>
              <a:rPr lang="fa-IR" sz="2200" dirty="0">
                <a:solidFill>
                  <a:prstClr val="black">
                    <a:lumMod val="75000"/>
                    <a:lumOff val="25000"/>
                  </a:prstClr>
                </a:solidFill>
                <a:latin typeface="Calibri" panose="020F0502020204030204" pitchFamily="34" charset="0"/>
                <a:ea typeface="Calibri" panose="020F0502020204030204" pitchFamily="34" charset="0"/>
                <a:cs typeface="B Yagut" panose="00000400000000000000" pitchFamily="2" charset="-78"/>
              </a:rPr>
              <a:t>تمامی واحدهای زایمانی بایستی از نظر دسترسی به تسهیلات برای مراقبت از زنان دارای </a:t>
            </a:r>
            <a:r>
              <a:rPr lang="en-US" sz="2200" dirty="0">
                <a:solidFill>
                  <a:prstClr val="black">
                    <a:lumMod val="75000"/>
                    <a:lumOff val="25000"/>
                  </a:prstClr>
                </a:solidFill>
                <a:latin typeface="Calibri" panose="020F0502020204030204" pitchFamily="34" charset="0"/>
                <a:ea typeface="Calibri" panose="020F0502020204030204" pitchFamily="34" charset="0"/>
                <a:cs typeface="B Yagut" panose="00000400000000000000" pitchFamily="2" charset="-78"/>
              </a:rPr>
              <a:t>BMI≥30</a:t>
            </a:r>
            <a:r>
              <a:rPr lang="fa-IR" sz="2200" dirty="0">
                <a:solidFill>
                  <a:prstClr val="black">
                    <a:lumMod val="75000"/>
                    <a:lumOff val="25000"/>
                  </a:prstClr>
                </a:solidFill>
                <a:latin typeface="Calibri" panose="020F0502020204030204" pitchFamily="34" charset="0"/>
                <a:ea typeface="Calibri" panose="020F0502020204030204" pitchFamily="34" charset="0"/>
                <a:cs typeface="B Yagut" panose="00000400000000000000" pitchFamily="2" charset="-78"/>
              </a:rPr>
              <a:t> مورد ارزیابی قرار گیرند. در این ارزیابی بایستی به موارد ذیل توجه گردد:</a:t>
            </a:r>
            <a:r>
              <a:rPr lang="en-US" sz="18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rPr>
              <a:t/>
            </a:r>
            <a:br>
              <a:rPr lang="en-US" sz="18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rPr>
            </a:br>
            <a:r>
              <a:rPr lang="en-US" sz="2800" b="1" kern="0"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t/>
            </a:r>
            <a:br>
              <a:rPr lang="en-US" sz="2800" b="1" kern="0" dirty="0">
                <a:solidFill>
                  <a:srgbClr val="C00000"/>
                </a:solidFill>
                <a:latin typeface="Calibri Light" panose="020F0302020204030204" pitchFamily="34" charset="0"/>
                <a:ea typeface="Times New Roman" panose="02020603050405020304" pitchFamily="18" charset="0"/>
                <a:cs typeface="Times New Roman" panose="02020603050405020304" pitchFamily="18" charset="0"/>
              </a:rPr>
            </a:br>
            <a:endParaRPr lang="en-US" sz="2800" dirty="0">
              <a:solidFill>
                <a:srgbClr val="C00000"/>
              </a:solidFill>
            </a:endParaRPr>
          </a:p>
        </p:txBody>
      </p:sp>
      <p:sp>
        <p:nvSpPr>
          <p:cNvPr id="5" name="Content Placeholder 4"/>
          <p:cNvSpPr>
            <a:spLocks noGrp="1"/>
          </p:cNvSpPr>
          <p:nvPr>
            <p:ph sz="half" idx="2"/>
          </p:nvPr>
        </p:nvSpPr>
        <p:spPr>
          <a:xfrm>
            <a:off x="7463790" y="2274849"/>
            <a:ext cx="4303711" cy="4326673"/>
          </a:xfrm>
        </p:spPr>
        <p:txBody>
          <a:bodyPr>
            <a:normAutofit fontScale="25000" lnSpcReduction="20000"/>
          </a:bodyPr>
          <a:lstStyle/>
          <a:p>
            <a:pPr lvl="0" algn="r" rtl="1">
              <a:lnSpc>
                <a:spcPct val="107000"/>
              </a:lnSpc>
              <a:spcAft>
                <a:spcPts val="800"/>
              </a:spcAft>
              <a:buFont typeface="Times New Roman" panose="02020603050405020304" pitchFamily="18" charset="0"/>
              <a:buChar char="-"/>
            </a:pPr>
            <a:r>
              <a:rPr lang="fa-IR" sz="7200" dirty="0" smtClean="0">
                <a:latin typeface="Calibri" panose="020F0502020204030204" pitchFamily="34" charset="0"/>
                <a:ea typeface="Calibri" panose="020F0502020204030204" pitchFamily="34" charset="0"/>
                <a:cs typeface="B Yagut" panose="00000400000000000000" pitchFamily="2" charset="-78"/>
              </a:rPr>
              <a:t>فضای </a:t>
            </a:r>
            <a:r>
              <a:rPr lang="fa-IR" sz="7200" dirty="0">
                <a:latin typeface="Calibri" panose="020F0502020204030204" pitchFamily="34" charset="0"/>
                <a:ea typeface="Calibri" panose="020F0502020204030204" pitchFamily="34" charset="0"/>
                <a:cs typeface="B Yagut" panose="00000400000000000000" pitchFamily="2" charset="-78"/>
              </a:rPr>
              <a:t>مناسب جهت راه رفتن </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lvl="0" algn="r" rtl="1">
              <a:lnSpc>
                <a:spcPct val="107000"/>
              </a:lnSpc>
              <a:spcAft>
                <a:spcPts val="800"/>
              </a:spcAft>
              <a:buFont typeface="Times New Roman" panose="02020603050405020304" pitchFamily="18" charset="0"/>
              <a:buChar char="-"/>
            </a:pPr>
            <a:r>
              <a:rPr lang="fa-IR" sz="7200" dirty="0">
                <a:latin typeface="Calibri" panose="020F0502020204030204" pitchFamily="34" charset="0"/>
                <a:ea typeface="Calibri" panose="020F0502020204030204" pitchFamily="34" charset="0"/>
                <a:cs typeface="B Yagut" panose="00000400000000000000" pitchFamily="2" charset="-78"/>
              </a:rPr>
              <a:t>دسترسی مناسب از جمله عرض ورودی درب ها</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lvl="0" algn="r" rtl="1">
              <a:lnSpc>
                <a:spcPct val="107000"/>
              </a:lnSpc>
              <a:spcAft>
                <a:spcPts val="800"/>
              </a:spcAft>
              <a:buFont typeface="Times New Roman" panose="02020603050405020304" pitchFamily="18" charset="0"/>
              <a:buChar char="-"/>
            </a:pPr>
            <a:r>
              <a:rPr lang="fa-IR" sz="7200" dirty="0">
                <a:latin typeface="Calibri" panose="020F0502020204030204" pitchFamily="34" charset="0"/>
                <a:ea typeface="Calibri" panose="020F0502020204030204" pitchFamily="34" charset="0"/>
                <a:cs typeface="B Yagut" panose="00000400000000000000" pitchFamily="2" charset="-78"/>
              </a:rPr>
              <a:t>تجهیزات حمل ایمن (تا 250 کیلوگرم)</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lvl="0" algn="r" rtl="1">
              <a:lnSpc>
                <a:spcPct val="107000"/>
              </a:lnSpc>
              <a:spcAft>
                <a:spcPts val="800"/>
              </a:spcAft>
              <a:buFont typeface="Times New Roman" panose="02020603050405020304" pitchFamily="18" charset="0"/>
              <a:buChar char="-"/>
            </a:pPr>
            <a:r>
              <a:rPr lang="fa-IR" sz="7200" dirty="0">
                <a:latin typeface="Calibri" panose="020F0502020204030204" pitchFamily="34" charset="0"/>
                <a:ea typeface="Calibri" panose="020F0502020204030204" pitchFamily="34" charset="0"/>
                <a:cs typeface="B Yagut" panose="00000400000000000000" pitchFamily="2" charset="-78"/>
              </a:rPr>
              <a:t>لباس مناسب (از نظر سایز و اندازه)</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lvl="0" algn="r" rtl="1">
              <a:lnSpc>
                <a:spcPct val="107000"/>
              </a:lnSpc>
              <a:spcAft>
                <a:spcPts val="800"/>
              </a:spcAft>
              <a:buFont typeface="Times New Roman" panose="02020603050405020304" pitchFamily="18" charset="0"/>
              <a:buChar char="-"/>
            </a:pPr>
            <a:r>
              <a:rPr lang="fa-IR" sz="7200" dirty="0">
                <a:latin typeface="Calibri" panose="020F0502020204030204" pitchFamily="34" charset="0"/>
                <a:ea typeface="Calibri" panose="020F0502020204030204" pitchFamily="34" charset="0"/>
                <a:cs typeface="B Yagut" panose="00000400000000000000" pitchFamily="2" charset="-78"/>
              </a:rPr>
              <a:t>انبار تجهیزات</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lvl="0" algn="r" rtl="1">
              <a:lnSpc>
                <a:spcPct val="107000"/>
              </a:lnSpc>
              <a:spcAft>
                <a:spcPts val="800"/>
              </a:spcAft>
              <a:buFont typeface="Times New Roman" panose="02020603050405020304" pitchFamily="18" charset="0"/>
              <a:buChar char="-"/>
            </a:pPr>
            <a:r>
              <a:rPr lang="fa-IR" sz="7200" dirty="0">
                <a:latin typeface="Calibri" panose="020F0502020204030204" pitchFamily="34" charset="0"/>
                <a:ea typeface="Calibri" panose="020F0502020204030204" pitchFamily="34" charset="0"/>
                <a:cs typeface="B Yagut" panose="00000400000000000000" pitchFamily="2" charset="-78"/>
              </a:rPr>
              <a:t>حمل و نقل</a:t>
            </a:r>
            <a:endParaRPr lang="en-US" sz="7200" dirty="0">
              <a:latin typeface="Calibri" panose="020F0502020204030204" pitchFamily="34" charset="0"/>
              <a:ea typeface="Calibri" panose="020F0502020204030204" pitchFamily="34" charset="0"/>
              <a:cs typeface="Times New Roman" panose="02020603050405020304" pitchFamily="18" charset="0"/>
            </a:endParaRPr>
          </a:p>
          <a:p>
            <a:pPr algn="r" rtl="1">
              <a:lnSpc>
                <a:spcPct val="107000"/>
              </a:lnSpc>
              <a:spcAft>
                <a:spcPts val="800"/>
              </a:spcAft>
              <a:buFont typeface="Times New Roman" panose="02020603050405020304" pitchFamily="18" charset="0"/>
              <a:buChar char="-"/>
            </a:pPr>
            <a:r>
              <a:rPr lang="fa-IR" sz="7200" dirty="0">
                <a:latin typeface="Calibri" panose="020F0502020204030204" pitchFamily="34" charset="0"/>
                <a:ea typeface="Calibri" panose="020F0502020204030204" pitchFamily="34" charset="0"/>
                <a:cs typeface="B Yagut" panose="00000400000000000000" pitchFamily="2" charset="-78"/>
              </a:rPr>
              <a:t>سطوح </a:t>
            </a:r>
            <a:r>
              <a:rPr lang="fa-IR" sz="7200" dirty="0" smtClean="0">
                <a:latin typeface="Calibri" panose="020F0502020204030204" pitchFamily="34" charset="0"/>
                <a:ea typeface="Calibri" panose="020F0502020204030204" pitchFamily="34" charset="0"/>
                <a:cs typeface="B Yagut" panose="00000400000000000000" pitchFamily="2" charset="-78"/>
              </a:rPr>
              <a:t>کارکنان</a:t>
            </a:r>
            <a:endParaRPr lang="en-US" sz="7200" dirty="0" smtClean="0">
              <a:latin typeface="Calibri" panose="020F0502020204030204" pitchFamily="34" charset="0"/>
              <a:ea typeface="Calibri" panose="020F0502020204030204" pitchFamily="34" charset="0"/>
              <a:cs typeface="B Yagut" panose="00000400000000000000" pitchFamily="2" charset="-78"/>
            </a:endParaRPr>
          </a:p>
          <a:p>
            <a:pPr algn="r" rtl="1">
              <a:lnSpc>
                <a:spcPct val="107000"/>
              </a:lnSpc>
              <a:spcAft>
                <a:spcPts val="800"/>
              </a:spcAft>
              <a:buFont typeface="Times New Roman" panose="02020603050405020304" pitchFamily="18" charset="0"/>
              <a:buChar char="-"/>
            </a:pPr>
            <a:r>
              <a:rPr lang="fa-IR" sz="7200" dirty="0" smtClean="0">
                <a:latin typeface="Calibri" panose="020F0502020204030204" pitchFamily="34" charset="0"/>
                <a:ea typeface="Calibri" panose="020F0502020204030204" pitchFamily="34" charset="0"/>
                <a:cs typeface="B Yagut" panose="00000400000000000000" pitchFamily="2" charset="-78"/>
              </a:rPr>
              <a:t>تهیه و دسترسی به لوازم </a:t>
            </a:r>
            <a:r>
              <a:rPr lang="fa-IR" sz="7200" dirty="0">
                <a:latin typeface="Calibri" panose="020F0502020204030204" pitchFamily="34" charset="0"/>
                <a:ea typeface="Calibri" panose="020F0502020204030204" pitchFamily="34" charset="0"/>
                <a:cs typeface="B Yagut" panose="00000400000000000000" pitchFamily="2" charset="-78"/>
              </a:rPr>
              <a:t>خاص:</a:t>
            </a:r>
            <a:endParaRPr lang="en-US" sz="9600" dirty="0">
              <a:latin typeface="Calibri" panose="020F0502020204030204" pitchFamily="34" charset="0"/>
              <a:ea typeface="Calibri" panose="020F0502020204030204" pitchFamily="34" charset="0"/>
              <a:cs typeface="Times New Roman" panose="02020603050405020304" pitchFamily="18" charset="0"/>
            </a:endParaRPr>
          </a:p>
          <a:p>
            <a:pPr lvl="0" algn="r" rtl="1">
              <a:lnSpc>
                <a:spcPct val="107000"/>
              </a:lnSpc>
              <a:spcAft>
                <a:spcPts val="800"/>
              </a:spcAft>
              <a:buFont typeface="Times New Roman" panose="02020603050405020304" pitchFamily="18" charset="0"/>
              <a:buChar char="-"/>
            </a:pPr>
            <a:endParaRPr lang="en-US" sz="6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42</a:t>
            </a:fld>
            <a:endParaRPr lang="en-US" dirty="0"/>
          </a:p>
        </p:txBody>
      </p:sp>
      <p:sp>
        <p:nvSpPr>
          <p:cNvPr id="6" name="Left Arrow 5"/>
          <p:cNvSpPr/>
          <p:nvPr/>
        </p:nvSpPr>
        <p:spPr>
          <a:xfrm>
            <a:off x="6758836" y="5559580"/>
            <a:ext cx="1223010" cy="30861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007221" y="1494264"/>
            <a:ext cx="4536824" cy="51072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742950" lvl="1" indent="-285750" algn="r" rtl="1">
              <a:lnSpc>
                <a:spcPct val="107000"/>
              </a:lnSpc>
              <a:spcBef>
                <a:spcPts val="1000"/>
              </a:spcBef>
              <a:spcAft>
                <a:spcPts val="800"/>
              </a:spcAft>
              <a:buClr>
                <a:srgbClr val="A53010"/>
              </a:buClr>
              <a:buFont typeface="Courier New" panose="02070409020205090404" pitchFamily="49" charset="0"/>
              <a:buChar char="o"/>
            </a:pPr>
            <a:r>
              <a:rPr lang="fa-IR" dirty="0">
                <a:solidFill>
                  <a:schemeClr val="bg1"/>
                </a:solidFill>
                <a:latin typeface="Calibri" panose="020F0502020204030204" pitchFamily="34" charset="0"/>
                <a:ea typeface="Calibri" panose="020F0502020204030204" pitchFamily="34" charset="0"/>
                <a:cs typeface="Times New Roman" panose="02020603050405020304" pitchFamily="18" charset="0"/>
              </a:rPr>
              <a:t>بازوبند با سایز بزرگ</a:t>
            </a:r>
          </a:p>
          <a:p>
            <a:pPr marL="742950" lvl="1" indent="-285750" algn="r" rtl="1">
              <a:lnSpc>
                <a:spcPct val="107000"/>
              </a:lnSpc>
              <a:spcBef>
                <a:spcPts val="1000"/>
              </a:spcBef>
              <a:spcAft>
                <a:spcPts val="800"/>
              </a:spcAft>
              <a:buClr>
                <a:srgbClr val="A53010"/>
              </a:buClr>
              <a:buFont typeface="Courier New" panose="02070409020205090404" pitchFamily="49" charset="0"/>
              <a:buChar char="o"/>
            </a:pPr>
            <a:r>
              <a:rPr lang="fa-IR" dirty="0">
                <a:solidFill>
                  <a:schemeClr val="bg1"/>
                </a:solidFill>
                <a:latin typeface="Calibri" panose="020F0502020204030204" pitchFamily="34" charset="0"/>
                <a:ea typeface="Calibri" panose="020F0502020204030204" pitchFamily="34" charset="0"/>
                <a:cs typeface="Times New Roman" panose="02020603050405020304" pitchFamily="18" charset="0"/>
              </a:rPr>
              <a:t>وزنه مناسب</a:t>
            </a:r>
          </a:p>
          <a:p>
            <a:pPr marL="742950" lvl="1" indent="-285750" algn="r" rtl="1">
              <a:lnSpc>
                <a:spcPct val="107000"/>
              </a:lnSpc>
              <a:spcBef>
                <a:spcPts val="1000"/>
              </a:spcBef>
              <a:spcAft>
                <a:spcPts val="800"/>
              </a:spcAft>
              <a:buClr>
                <a:srgbClr val="A53010"/>
              </a:buClr>
              <a:buFont typeface="Courier New" panose="02070409020205090404" pitchFamily="49" charset="0"/>
              <a:buChar char="o"/>
            </a:pPr>
            <a:r>
              <a:rPr lang="fa-IR" dirty="0">
                <a:solidFill>
                  <a:schemeClr val="bg1"/>
                </a:solidFill>
                <a:latin typeface="Calibri" panose="020F0502020204030204" pitchFamily="34" charset="0"/>
                <a:ea typeface="Calibri" panose="020F0502020204030204" pitchFamily="34" charset="0"/>
                <a:cs typeface="Times New Roman" panose="02020603050405020304" pitchFamily="18" charset="0"/>
              </a:rPr>
              <a:t>صندلی های بزرگ بدون دسته</a:t>
            </a:r>
          </a:p>
          <a:p>
            <a:pPr marL="742950" lvl="1" indent="-285750" algn="r" rtl="1">
              <a:lnSpc>
                <a:spcPct val="107000"/>
              </a:lnSpc>
              <a:spcBef>
                <a:spcPts val="1000"/>
              </a:spcBef>
              <a:spcAft>
                <a:spcPts val="800"/>
              </a:spcAft>
              <a:buClr>
                <a:srgbClr val="A53010"/>
              </a:buClr>
              <a:buFont typeface="Courier New" panose="02070409020205090404" pitchFamily="49" charset="0"/>
              <a:buChar char="o"/>
            </a:pPr>
            <a:r>
              <a:rPr lang="fa-IR" dirty="0">
                <a:solidFill>
                  <a:schemeClr val="bg1"/>
                </a:solidFill>
                <a:latin typeface="Calibri" panose="020F0502020204030204" pitchFamily="34" charset="0"/>
                <a:ea typeface="Calibri" panose="020F0502020204030204" pitchFamily="34" charset="0"/>
                <a:cs typeface="Times New Roman" panose="02020603050405020304" pitchFamily="18" charset="0"/>
              </a:rPr>
              <a:t>صندلی چرخدار بزرگ</a:t>
            </a:r>
          </a:p>
          <a:p>
            <a:pPr marL="742950" lvl="1" indent="-285750" algn="r" rtl="1">
              <a:lnSpc>
                <a:spcPct val="107000"/>
              </a:lnSpc>
              <a:spcBef>
                <a:spcPts val="1000"/>
              </a:spcBef>
              <a:spcAft>
                <a:spcPts val="800"/>
              </a:spcAft>
              <a:buClr>
                <a:srgbClr val="A53010"/>
              </a:buClr>
              <a:buFont typeface="Courier New" panose="02070409020205090404" pitchFamily="49" charset="0"/>
              <a:buChar char="o"/>
            </a:pPr>
            <a:r>
              <a:rPr lang="fa-IR" dirty="0">
                <a:solidFill>
                  <a:schemeClr val="bg1"/>
                </a:solidFill>
                <a:latin typeface="Calibri" panose="020F0502020204030204" pitchFamily="34" charset="0"/>
                <a:ea typeface="Calibri" panose="020F0502020204030204" pitchFamily="34" charset="0"/>
                <a:cs typeface="Times New Roman" panose="02020603050405020304" pitchFamily="18" charset="0"/>
              </a:rPr>
              <a:t>تخت های سونوگرافی مناسب</a:t>
            </a:r>
          </a:p>
          <a:p>
            <a:pPr marL="742950" lvl="1" indent="-285750" algn="r" rtl="1">
              <a:lnSpc>
                <a:spcPct val="107000"/>
              </a:lnSpc>
              <a:spcBef>
                <a:spcPts val="1000"/>
              </a:spcBef>
              <a:spcAft>
                <a:spcPts val="800"/>
              </a:spcAft>
              <a:buClr>
                <a:srgbClr val="A53010"/>
              </a:buClr>
              <a:buFont typeface="Courier New" panose="02070409020205090404" pitchFamily="49" charset="0"/>
              <a:buChar char="o"/>
            </a:pPr>
            <a:r>
              <a:rPr lang="fa-IR" dirty="0">
                <a:solidFill>
                  <a:schemeClr val="bg1"/>
                </a:solidFill>
                <a:latin typeface="Calibri" panose="020F0502020204030204" pitchFamily="34" charset="0"/>
                <a:ea typeface="Calibri" panose="020F0502020204030204" pitchFamily="34" charset="0"/>
                <a:cs typeface="Times New Roman" panose="02020603050405020304" pitchFamily="18" charset="0"/>
              </a:rPr>
              <a:t>تخت های زایمانی </a:t>
            </a:r>
          </a:p>
          <a:p>
            <a:pPr marL="742950" lvl="1" indent="-285750" algn="r" rtl="1">
              <a:lnSpc>
                <a:spcPct val="107000"/>
              </a:lnSpc>
              <a:spcBef>
                <a:spcPts val="1000"/>
              </a:spcBef>
              <a:spcAft>
                <a:spcPts val="800"/>
              </a:spcAft>
              <a:buClr>
                <a:srgbClr val="A53010"/>
              </a:buClr>
              <a:buFont typeface="Courier New" panose="02070409020205090404" pitchFamily="49" charset="0"/>
              <a:buChar char="o"/>
            </a:pPr>
            <a:r>
              <a:rPr lang="fa-IR" dirty="0">
                <a:solidFill>
                  <a:schemeClr val="bg1"/>
                </a:solidFill>
                <a:latin typeface="Calibri" panose="020F0502020204030204" pitchFamily="34" charset="0"/>
                <a:ea typeface="Calibri" panose="020F0502020204030204" pitchFamily="34" charset="0"/>
                <a:cs typeface="Times New Roman" panose="02020603050405020304" pitchFamily="18" charset="0"/>
              </a:rPr>
              <a:t>ترالی زایمانی</a:t>
            </a:r>
          </a:p>
          <a:p>
            <a:pPr marL="742950" lvl="1" indent="-285750" algn="r" rtl="1">
              <a:lnSpc>
                <a:spcPct val="107000"/>
              </a:lnSpc>
              <a:spcBef>
                <a:spcPts val="1000"/>
              </a:spcBef>
              <a:spcAft>
                <a:spcPts val="800"/>
              </a:spcAft>
              <a:buClr>
                <a:srgbClr val="A53010"/>
              </a:buClr>
              <a:buFont typeface="Courier New" panose="02070409020205090404" pitchFamily="49" charset="0"/>
              <a:buChar char="o"/>
            </a:pPr>
            <a:r>
              <a:rPr lang="fa-IR" dirty="0" smtClean="0">
                <a:solidFill>
                  <a:schemeClr val="bg1"/>
                </a:solidFill>
                <a:latin typeface="Calibri" panose="020F0502020204030204" pitchFamily="34" charset="0"/>
                <a:ea typeface="Calibri" panose="020F0502020204030204" pitchFamily="34" charset="0"/>
                <a:cs typeface="Times New Roman" panose="02020603050405020304" pitchFamily="18" charset="0"/>
              </a:rPr>
              <a:t>تخت های </a:t>
            </a:r>
            <a:r>
              <a:rPr lang="fa-IR" dirty="0">
                <a:solidFill>
                  <a:schemeClr val="bg1"/>
                </a:solidFill>
                <a:latin typeface="Calibri" panose="020F0502020204030204" pitchFamily="34" charset="0"/>
                <a:ea typeface="Calibri" panose="020F0502020204030204" pitchFamily="34" charset="0"/>
                <a:cs typeface="Times New Roman" panose="02020603050405020304" pitchFamily="18" charset="0"/>
              </a:rPr>
              <a:t>عمل</a:t>
            </a:r>
          </a:p>
          <a:p>
            <a:pPr marL="742950" lvl="1" indent="-285750" algn="r" rtl="1">
              <a:lnSpc>
                <a:spcPct val="107000"/>
              </a:lnSpc>
              <a:spcBef>
                <a:spcPts val="1000"/>
              </a:spcBef>
              <a:spcAft>
                <a:spcPts val="800"/>
              </a:spcAft>
              <a:buClr>
                <a:srgbClr val="A53010"/>
              </a:buClr>
              <a:buFont typeface="Courier New" panose="02070409020205090404" pitchFamily="49" charset="0"/>
              <a:buChar char="o"/>
            </a:pPr>
            <a:r>
              <a:rPr lang="fa-IR" dirty="0">
                <a:solidFill>
                  <a:schemeClr val="bg1"/>
                </a:solidFill>
                <a:latin typeface="Calibri" panose="020F0502020204030204" pitchFamily="34" charset="0"/>
                <a:ea typeface="Calibri" panose="020F0502020204030204" pitchFamily="34" charset="0"/>
                <a:cs typeface="Times New Roman" panose="02020603050405020304" pitchFamily="18" charset="0"/>
              </a:rPr>
              <a:t>تجهیزات برای بلند کردن و انتقال به پهلو </a:t>
            </a:r>
          </a:p>
        </p:txBody>
      </p:sp>
    </p:spTree>
    <p:extLst>
      <p:ext uri="{BB962C8B-B14F-4D97-AF65-F5344CB8AC3E}">
        <p14:creationId xmlns:p14="http://schemas.microsoft.com/office/powerpoint/2010/main" val="349290524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021658" y="3214930"/>
            <a:ext cx="4947694" cy="1160085"/>
          </a:xfrm>
        </p:spPr>
        <p:txBody>
          <a:bodyPr/>
          <a:lstStyle/>
          <a:p>
            <a:pPr algn="ctr"/>
            <a:r>
              <a:rPr lang="fa-IR" b="1" dirty="0" smtClean="0"/>
              <a:t>متشکرم</a:t>
            </a:r>
            <a:endParaRPr lang="en-US" b="1"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43</a:t>
            </a:fld>
            <a:endParaRPr lang="en-US" dirty="0"/>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8862" y="615288"/>
            <a:ext cx="3772005" cy="5740908"/>
          </a:xfrm>
          <a:prstGeom prst="rect">
            <a:avLst/>
          </a:prstGeom>
        </p:spPr>
      </p:pic>
    </p:spTree>
    <p:extLst>
      <p:ext uri="{BB962C8B-B14F-4D97-AF65-F5344CB8AC3E}">
        <p14:creationId xmlns:p14="http://schemas.microsoft.com/office/powerpoint/2010/main" val="10267337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b="1" dirty="0" smtClean="0">
                <a:solidFill>
                  <a:srgbClr val="C00000"/>
                </a:solidFill>
                <a:latin typeface="Times New Roman" panose="02020603050405020304" pitchFamily="18" charset="0"/>
                <a:cs typeface="Times New Roman" panose="02020603050405020304" pitchFamily="18" charset="0"/>
              </a:rPr>
              <a:t>چاقی در ایران</a:t>
            </a:r>
            <a:endParaRPr lang="en-US" sz="32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rtl="1"/>
            <a:r>
              <a:rPr lang="fa-IR" sz="2400" dirty="0">
                <a:latin typeface="Calibri" panose="020F0502020204030204" pitchFamily="34" charset="0"/>
                <a:ea typeface="Calibri" panose="020F0502020204030204" pitchFamily="34" charset="0"/>
                <a:cs typeface="B Yagut" panose="00000400000000000000" pitchFamily="2" charset="-78"/>
              </a:rPr>
              <a:t>یک سوم جمعیت ایران یعنی حدود ۲۵ میلیون نفر دارای اضافه وزن یا چاقی هستند که ۴۳ درصد آنان را مردان و ۵۷ درصد را زنان تشکیل می‌دهند. در بین استانها استان تهران و مازندران چاق ترین و کرمان و سیستان لاغرترین استانهای ایران هستند. کشور ما در رده بندی فوربس در مکان 77 ام از لحاظ چاقی قرار گرفته </a:t>
            </a:r>
            <a:r>
              <a:rPr lang="fa-IR" sz="2400" dirty="0" smtClean="0">
                <a:latin typeface="Calibri" panose="020F0502020204030204" pitchFamily="34" charset="0"/>
                <a:ea typeface="Calibri" panose="020F0502020204030204" pitchFamily="34" charset="0"/>
                <a:cs typeface="B Yagut" panose="00000400000000000000" pitchFamily="2" charset="-78"/>
              </a:rPr>
              <a:t>است.</a:t>
            </a:r>
            <a:endParaRPr lang="en-US" sz="2400"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416341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b="1" dirty="0">
                <a:solidFill>
                  <a:srgbClr val="C00000"/>
                </a:solidFill>
                <a:latin typeface="Times New Roman" panose="02020603050405020304" pitchFamily="18" charset="0"/>
                <a:cs typeface="Times New Roman" panose="02020603050405020304" pitchFamily="18" charset="0"/>
              </a:rPr>
              <a:t>چاقی در </a:t>
            </a:r>
            <a:r>
              <a:rPr lang="fa-IR" sz="2800" b="1" dirty="0" smtClean="0">
                <a:solidFill>
                  <a:srgbClr val="C00000"/>
                </a:solidFill>
                <a:latin typeface="Times New Roman" panose="02020603050405020304" pitchFamily="18" charset="0"/>
                <a:cs typeface="Times New Roman" panose="02020603050405020304" pitchFamily="18" charset="0"/>
              </a:rPr>
              <a:t>ایران...</a:t>
            </a:r>
            <a:endParaRPr lang="en-US" sz="2800" dirty="0"/>
          </a:p>
        </p:txBody>
      </p:sp>
      <p:sp>
        <p:nvSpPr>
          <p:cNvPr id="3" name="Content Placeholder 2"/>
          <p:cNvSpPr>
            <a:spLocks noGrp="1"/>
          </p:cNvSpPr>
          <p:nvPr>
            <p:ph idx="1"/>
          </p:nvPr>
        </p:nvSpPr>
        <p:spPr/>
        <p:txBody>
          <a:bodyPr/>
          <a:lstStyle/>
          <a:p>
            <a:pPr algn="just" rtl="1">
              <a:lnSpc>
                <a:spcPct val="107000"/>
              </a:lnSpc>
              <a:spcAft>
                <a:spcPts val="800"/>
              </a:spcAft>
            </a:pPr>
            <a:r>
              <a:rPr lang="fa-IR" sz="2400" dirty="0" smtClean="0">
                <a:latin typeface="Calibri" panose="020F0502020204030204" pitchFamily="34" charset="0"/>
                <a:ea typeface="Calibri" panose="020F0502020204030204" pitchFamily="34" charset="0"/>
                <a:cs typeface="B Yagut" panose="00000400000000000000" pitchFamily="2" charset="-78"/>
              </a:rPr>
              <a:t>با </a:t>
            </a:r>
            <a:r>
              <a:rPr lang="fa-IR" sz="2400" dirty="0">
                <a:latin typeface="Calibri" panose="020F0502020204030204" pitchFamily="34" charset="0"/>
                <a:ea typeface="Calibri" panose="020F0502020204030204" pitchFamily="34" charset="0"/>
                <a:cs typeface="B Yagut" panose="00000400000000000000" pitchFamily="2" charset="-78"/>
              </a:rPr>
              <a:t>توجه به اینکه درصد زیادی از زنان کشور ما مبتلا به اضافه وزن و چاقی هستند؛ در نتیجه تعداد زنان دارای اضافه وزن و چاقی که در سنین باروری هستند و باردار می شوند نیز به تبع آن افزایش می یابد و با توجه به عوارض چاقی بر سلامتی، این موضوع نیازمند توجه و مداخله به منظور پیشگیری از ایجاد عوارض مادری و جنینی است.</a:t>
            </a:r>
            <a:endParaRPr lang="en-US" sz="2400" dirty="0">
              <a:latin typeface="Calibri" panose="020F0502020204030204" pitchFamily="34" charset="0"/>
              <a:ea typeface="Calibri" panose="020F0502020204030204" pitchFamily="34" charset="0"/>
              <a:cs typeface="B Yagut" panose="00000400000000000000"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617577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lnSpc>
                <a:spcPct val="107000"/>
              </a:lnSpc>
              <a:spcAft>
                <a:spcPts val="800"/>
              </a:spcAft>
            </a:pPr>
            <a:r>
              <a:rPr lang="ar-SA" sz="2800" b="1"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پاتوبیولوژی:</a:t>
            </a:r>
            <a:r>
              <a:rPr lang="ar-SA" sz="3200" dirty="0">
                <a:latin typeface="Calibri" panose="020F0502020204030204" pitchFamily="34" charset="0"/>
                <a:ea typeface="Calibri" panose="020F0502020204030204" pitchFamily="34" charset="0"/>
                <a:cs typeface="B Yagut" panose="00000400000000000000" pitchFamily="2" charset="-78"/>
              </a:rPr>
              <a:t> </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p:txBody>
          <a:bodyPr/>
          <a:lstStyle/>
          <a:p>
            <a:pPr algn="just" rtl="1">
              <a:lnSpc>
                <a:spcPct val="107000"/>
              </a:lnSpc>
              <a:spcAft>
                <a:spcPts val="800"/>
              </a:spcAft>
            </a:pPr>
            <a:r>
              <a:rPr lang="fa-IR" sz="2400" dirty="0">
                <a:latin typeface="Calibri" panose="020F0502020204030204" pitchFamily="34" charset="0"/>
                <a:ea typeface="Calibri" panose="020F0502020204030204" pitchFamily="34" charset="0"/>
                <a:cs typeface="B Yagut" panose="00000400000000000000" pitchFamily="2" charset="-78"/>
              </a:rPr>
              <a:t>بافت چربی یک عضو اندوکرین فعال است و عملکرد بافت چربی بسیار پیچیده تر از ذخیره چربی است</a:t>
            </a:r>
            <a:r>
              <a:rPr lang="fa-IR" sz="2400" dirty="0" smtClean="0">
                <a:latin typeface="Calibri" panose="020F0502020204030204" pitchFamily="34" charset="0"/>
                <a:ea typeface="Calibri" panose="020F0502020204030204" pitchFamily="34" charset="0"/>
                <a:cs typeface="B Yagut" panose="00000400000000000000" pitchFamily="2" charset="-78"/>
              </a:rPr>
              <a:t>.</a:t>
            </a:r>
          </a:p>
          <a:p>
            <a:pPr algn="just" rtl="1">
              <a:lnSpc>
                <a:spcPct val="107000"/>
              </a:lnSpc>
              <a:spcAft>
                <a:spcPts val="800"/>
              </a:spcAft>
            </a:pPr>
            <a:r>
              <a:rPr lang="fa-IR" sz="2400" dirty="0" smtClean="0">
                <a:latin typeface="Calibri" panose="020F0502020204030204" pitchFamily="34" charset="0"/>
                <a:ea typeface="Calibri" panose="020F0502020204030204" pitchFamily="34" charset="0"/>
                <a:cs typeface="B Yagut" panose="00000400000000000000" pitchFamily="2" charset="-78"/>
              </a:rPr>
              <a:t> </a:t>
            </a:r>
            <a:r>
              <a:rPr lang="fa-IR" sz="2400" dirty="0">
                <a:latin typeface="Calibri" panose="020F0502020204030204" pitchFamily="34" charset="0"/>
                <a:ea typeface="Calibri" panose="020F0502020204030204" pitchFamily="34" charset="0"/>
                <a:cs typeface="B Yagut" panose="00000400000000000000" pitchFamily="2" charset="-78"/>
              </a:rPr>
              <a:t>هر زمان که مقدار این بافت بیش از حد افزایش یابد ممکن است در بسیاری از سیستم های بدن بر روی مسیرهای متابولیک، عروقی و به ویژه مسیرهای التهابی و به دنبال آن بر پیامدهای بارداری تاثیر نامناسب داشته باشد</a:t>
            </a:r>
            <a:r>
              <a:rPr lang="fa-IR" sz="2400" dirty="0" smtClean="0">
                <a:latin typeface="Calibri" panose="020F0502020204030204" pitchFamily="34" charset="0"/>
                <a:ea typeface="Calibri" panose="020F0502020204030204" pitchFamily="34" charset="0"/>
                <a:cs typeface="B Yagut" panose="00000400000000000000" pitchFamily="2" charset="-78"/>
              </a:rPr>
              <a:t>.</a:t>
            </a:r>
          </a:p>
          <a:p>
            <a:pPr marL="0" indent="0" algn="r" rtl="1">
              <a:buNone/>
            </a:pPr>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1121853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92924" y="624110"/>
            <a:ext cx="8911687" cy="716317"/>
          </a:xfrm>
        </p:spPr>
        <p:txBody>
          <a:bodyPr/>
          <a:lstStyle/>
          <a:p>
            <a:pPr algn="ctr"/>
            <a:r>
              <a:rPr lang="fa-IR" sz="3200" b="1" dirty="0">
                <a:solidFill>
                  <a:srgbClr val="C00000"/>
                </a:solidFill>
                <a:latin typeface="Calibri" panose="020F0502020204030204" pitchFamily="34" charset="0"/>
                <a:ea typeface="Calibri" panose="020F0502020204030204" pitchFamily="34" charset="0"/>
                <a:cs typeface="B Yagut" panose="00000400000000000000" pitchFamily="2" charset="-78"/>
              </a:rPr>
              <a:t>عوارض طولانی مدت </a:t>
            </a:r>
            <a:r>
              <a:rPr lang="fa-IR" sz="3200" b="1" dirty="0" smtClean="0">
                <a:solidFill>
                  <a:srgbClr val="C00000"/>
                </a:solidFill>
                <a:latin typeface="Calibri" panose="020F0502020204030204" pitchFamily="34" charset="0"/>
                <a:ea typeface="Calibri" panose="020F0502020204030204" pitchFamily="34" charset="0"/>
                <a:cs typeface="B Yagut" panose="00000400000000000000" pitchFamily="2" charset="-78"/>
              </a:rPr>
              <a:t>چاقی</a:t>
            </a:r>
            <a:endParaRPr lang="en-US" sz="3200" b="1" dirty="0">
              <a:solidFill>
                <a:srgbClr val="C00000"/>
              </a:solidFill>
              <a:cs typeface="B Yagut" panose="00000400000000000000" pitchFamily="2" charset="-78"/>
            </a:endParaRPr>
          </a:p>
        </p:txBody>
      </p:sp>
      <p:graphicFrame>
        <p:nvGraphicFramePr>
          <p:cNvPr id="5" name="Table 4"/>
          <p:cNvGraphicFramePr>
            <a:graphicFrameLocks noGrp="1"/>
          </p:cNvGraphicFramePr>
          <p:nvPr>
            <p:extLst/>
          </p:nvPr>
        </p:nvGraphicFramePr>
        <p:xfrm>
          <a:off x="2286001" y="1340427"/>
          <a:ext cx="9083528" cy="5177047"/>
        </p:xfrm>
        <a:graphic>
          <a:graphicData uri="http://schemas.openxmlformats.org/drawingml/2006/table">
            <a:tbl>
              <a:tblPr rtl="1" firstRow="1" firstCol="1" bandRow="1"/>
              <a:tblGrid>
                <a:gridCol w="4530325"/>
                <a:gridCol w="4553203"/>
              </a:tblGrid>
              <a:tr h="280906">
                <a:tc gridSpan="2">
                  <a:txBody>
                    <a:bodyPr/>
                    <a:lstStyle/>
                    <a:p>
                      <a:pPr algn="ctr" rtl="1">
                        <a:lnSpc>
                          <a:spcPct val="107000"/>
                        </a:lnSpc>
                        <a:spcAft>
                          <a:spcPts val="0"/>
                        </a:spcAft>
                      </a:pP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hMerge="1">
                  <a:txBody>
                    <a:bodyPr/>
                    <a:lstStyle/>
                    <a:p>
                      <a:endParaRPr lang="en-US"/>
                    </a:p>
                  </a:txBody>
                  <a:tcPr/>
                </a:tc>
              </a:tr>
              <a:tr h="280906">
                <a:tc>
                  <a:txBody>
                    <a:bodyPr/>
                    <a:lstStyle/>
                    <a:p>
                      <a:pPr algn="ctr" rtl="1">
                        <a:lnSpc>
                          <a:spcPct val="107000"/>
                        </a:lnSpc>
                        <a:spcAft>
                          <a:spcPts val="0"/>
                        </a:spcAft>
                      </a:pPr>
                      <a:r>
                        <a:rPr lang="fa-IR" sz="2000" b="1" dirty="0">
                          <a:effectLst/>
                          <a:latin typeface="Calibri" panose="020F0502020204030204" pitchFamily="34" charset="0"/>
                          <a:ea typeface="Calibri" panose="020F0502020204030204" pitchFamily="34" charset="0"/>
                          <a:cs typeface="B Yagut" panose="00000400000000000000" pitchFamily="2" charset="-78"/>
                        </a:rPr>
                        <a:t>بیماری</a:t>
                      </a:r>
                      <a:endParaRPr lang="en-US" sz="2000" b="1"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rtl="1">
                        <a:lnSpc>
                          <a:spcPct val="107000"/>
                        </a:lnSpc>
                        <a:spcAft>
                          <a:spcPts val="0"/>
                        </a:spcAft>
                      </a:pPr>
                      <a:r>
                        <a:rPr lang="fa-IR" sz="2000" b="1" dirty="0">
                          <a:effectLst/>
                          <a:latin typeface="Calibri" panose="020F0502020204030204" pitchFamily="34" charset="0"/>
                          <a:ea typeface="Calibri" panose="020F0502020204030204" pitchFamily="34" charset="0"/>
                          <a:cs typeface="B Yagut" panose="00000400000000000000" pitchFamily="2" charset="-78"/>
                        </a:rPr>
                        <a:t>علت یا علل احتمالی</a:t>
                      </a:r>
                      <a:endParaRPr lang="en-US" sz="2000" b="1"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r>
              <a:tr h="28090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دیابت نوع 2</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مقاومت به انسولین</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90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فشارخون</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افزایش حجم خون و برون ده قلبی</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90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بیماری عروقی قلب</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هایپرتانسیون، دیس لیپیدمی و دیابت نوع 2</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90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کاردیومیوپاتی</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هایپرتروفی خارج از مرکز بطن چپ</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90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آپنه خواب/ اختلال عملکرد ریوی</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تجمع چربی در فارنکس</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90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سکته ایسکمیک</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آترواسکلوروز، کاهش جریان خون مغز</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90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بیماری های کیسه صفرا</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هایپرلیپیدمی</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90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بیماری های کبدی- استئوهپاتیت غیر الکلی-</a:t>
                      </a:r>
                      <a:r>
                        <a:rPr lang="en-US" sz="1800" dirty="0">
                          <a:effectLst/>
                          <a:latin typeface="Calibri" panose="020F0502020204030204" pitchFamily="34" charset="0"/>
                          <a:ea typeface="Calibri" panose="020F0502020204030204" pitchFamily="34" charset="0"/>
                          <a:cs typeface="B Yagut" panose="00000400000000000000" pitchFamily="2" charset="-78"/>
                        </a:rPr>
                        <a:t>NASH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افزایش چربی احشایی، افزایش اسید چرب آزاد، هایپر انسولینمی</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90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استئوآرتریت</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فشار روی مفاصل تحمل کننده وزن</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90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کاهش باروری</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gn="r" rtl="1">
                        <a:lnSpc>
                          <a:spcPct val="107000"/>
                        </a:lnSpc>
                        <a:spcAft>
                          <a:spcPts val="0"/>
                        </a:spcAft>
                      </a:pPr>
                      <a:r>
                        <a:rPr lang="fa-IR" sz="1800" dirty="0" smtClean="0">
                          <a:effectLst/>
                          <a:latin typeface="Calibri" panose="020F0502020204030204" pitchFamily="34" charset="0"/>
                          <a:ea typeface="Calibri" panose="020F0502020204030204" pitchFamily="34" charset="0"/>
                          <a:cs typeface="B Yagut" panose="00000400000000000000" pitchFamily="2" charset="-78"/>
                        </a:rPr>
                        <a:t>هایپرانسولینمی</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90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سرطان اندومتر، کولون، پستان</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gn="r" rtl="1">
                        <a:lnSpc>
                          <a:spcPct val="107000"/>
                        </a:lnSpc>
                        <a:spcAft>
                          <a:spcPts val="0"/>
                        </a:spcAft>
                      </a:pPr>
                      <a:r>
                        <a:rPr lang="fa-IR" sz="1800" dirty="0" smtClean="0">
                          <a:effectLst/>
                          <a:latin typeface="Calibri" panose="020F0502020204030204" pitchFamily="34" charset="0"/>
                          <a:ea typeface="Calibri" panose="020F0502020204030204" pitchFamily="34" charset="0"/>
                          <a:cs typeface="B Yagut" panose="00000400000000000000" pitchFamily="2" charset="-78"/>
                        </a:rPr>
                        <a:t>هایپراستروژنمی</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90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ترومبوز وریدی عمقی</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التهاب اندوتلیال</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90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سندرم تونل کارپ</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fa-IR" sz="1800">
                          <a:effectLst/>
                          <a:latin typeface="Calibri" panose="020F0502020204030204" pitchFamily="34" charset="0"/>
                          <a:ea typeface="Calibri" panose="020F0502020204030204" pitchFamily="34" charset="0"/>
                          <a:cs typeface="B Yagut" panose="00000400000000000000" pitchFamily="2" charset="-78"/>
                        </a:rPr>
                        <a:t> </a:t>
                      </a:r>
                      <a:endParaRPr lang="en-US" sz="180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456">
                <a:tc>
                  <a:txBody>
                    <a:bodyPr/>
                    <a:lstStyle/>
                    <a:p>
                      <a:pPr lvl="1"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بهبود ضعیف زخم</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07000"/>
                        </a:lnSpc>
                        <a:spcAft>
                          <a:spcPts val="0"/>
                        </a:spcAft>
                      </a:pPr>
                      <a:r>
                        <a:rPr lang="fa-IR" sz="1800" dirty="0">
                          <a:effectLst/>
                          <a:latin typeface="Calibri" panose="020F0502020204030204" pitchFamily="34" charset="0"/>
                          <a:ea typeface="Calibri" panose="020F0502020204030204" pitchFamily="34" charset="0"/>
                          <a:cs typeface="B Yagut" panose="00000400000000000000" pitchFamily="2" charset="-78"/>
                        </a:rPr>
                        <a:t> </a:t>
                      </a:r>
                      <a:endParaRPr lang="en-US" sz="1800" dirty="0">
                        <a:effectLst/>
                        <a:latin typeface="Calibri" panose="020F0502020204030204" pitchFamily="34" charset="0"/>
                        <a:ea typeface="Calibri" panose="020F0502020204030204" pitchFamily="34" charset="0"/>
                        <a:cs typeface="B Yagut" panose="00000400000000000000"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Slide Number Placeholder 5"/>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8935846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6154" y="2798598"/>
            <a:ext cx="8911687" cy="1280890"/>
          </a:xfrm>
        </p:spPr>
        <p:txBody>
          <a:bodyPr>
            <a:normAutofit/>
          </a:bodyPr>
          <a:lstStyle/>
          <a:p>
            <a:pPr algn="ctr"/>
            <a:r>
              <a:rPr lang="fa-IR" sz="4000" b="1" kern="0" dirty="0">
                <a:solidFill>
                  <a:srgbClr val="C00000"/>
                </a:solidFill>
                <a:latin typeface="Calibri Light" panose="020F0302020204030204" pitchFamily="34" charset="0"/>
                <a:ea typeface="Times New Roman" panose="02020603050405020304" pitchFamily="18" charset="0"/>
                <a:cs typeface="B Yagut" panose="00000400000000000000" pitchFamily="2" charset="-78"/>
              </a:rPr>
              <a:t>چاقی در بارداری</a:t>
            </a:r>
            <a:endParaRPr lang="en-US" sz="4400" dirty="0"/>
          </a:p>
        </p:txBody>
      </p:sp>
      <p:sp>
        <p:nvSpPr>
          <p:cNvPr id="3" name="Slide Number Placeholder 2"/>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87883007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پرونده" ma:contentTypeID="0x01010011A0AD0FB425644AA2DFE848BD6156FB" ma:contentTypeVersion="0" ma:contentTypeDescription="یک سند جدید ایجاد کنید." ma:contentTypeScope="" ma:versionID="25564f1b39e838c2790ffe06b4ac368a">
  <xsd:schema xmlns:xsd="http://www.w3.org/2001/XMLSchema" xmlns:xs="http://www.w3.org/2001/XMLSchema" xmlns:p="http://schemas.microsoft.com/office/2006/metadata/properties" xmlns:ns2="1047730d-92e1-4018-9084-d932fd3a7f58" targetNamespace="http://schemas.microsoft.com/office/2006/metadata/properties" ma:root="true" ma:fieldsID="54a7b0c75f937540823eed961d665b27" ns2:_="">
    <xsd:import namespace="1047730d-92e1-4018-9084-d932fd3a7f5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47730d-92e1-4018-9084-d932fd3a7f58" elementFormDefault="qualified">
    <xsd:import namespace="http://schemas.microsoft.com/office/2006/documentManagement/types"/>
    <xsd:import namespace="http://schemas.microsoft.com/office/infopath/2007/PartnerControls"/>
    <xsd:element name="_dlc_DocId" ma:index="8" nillable="true" ma:displayName="مقدار شناسه سند" ma:description="مقدار شناسه سند تعیین شده برای این آیتم." ma:internalName="_dlc_DocId" ma:readOnly="true">
      <xsd:simpleType>
        <xsd:restriction base="dms:Text"/>
      </xsd:simpleType>
    </xsd:element>
    <xsd:element name="_dlc_DocIdUrl" ma:index="9" nillable="true" ma:displayName="شناسه سند" ma:description="پیوند دائمی به این سند."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حفظ شناسه" ma:description="نگهداری شناسه در حین افزودن."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یات"/>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_dlc_DocId xmlns="1047730d-92e1-4018-9084-d932fd3a7f58">5NN7CDR5NKU2-647-28</_dlc_DocId>
    <_dlc_DocIdUrl xmlns="1047730d-92e1-4018-9084-d932fd3a7f58">
      <Url>http://www.health.gov.ir/family/MHO/_layouts/DocIdRedir.aspx?ID=5NN7CDR5NKU2-647-28</Url>
      <Description>5NN7CDR5NKU2-647-28</Description>
    </_dlc_DocIdUrl>
  </documentManagement>
</p:properties>
</file>

<file path=customXml/itemProps1.xml><?xml version="1.0" encoding="utf-8"?>
<ds:datastoreItem xmlns:ds="http://schemas.openxmlformats.org/officeDocument/2006/customXml" ds:itemID="{1C4CE0EE-0659-4C49-BC70-2EE21F947671}"/>
</file>

<file path=customXml/itemProps2.xml><?xml version="1.0" encoding="utf-8"?>
<ds:datastoreItem xmlns:ds="http://schemas.openxmlformats.org/officeDocument/2006/customXml" ds:itemID="{751316DF-5492-4B5D-BD99-829198B88B90}"/>
</file>

<file path=customXml/itemProps3.xml><?xml version="1.0" encoding="utf-8"?>
<ds:datastoreItem xmlns:ds="http://schemas.openxmlformats.org/officeDocument/2006/customXml" ds:itemID="{60485376-57CA-41FA-8774-A07DDAEBDE0D}"/>
</file>

<file path=customXml/itemProps4.xml><?xml version="1.0" encoding="utf-8"?>
<ds:datastoreItem xmlns:ds="http://schemas.openxmlformats.org/officeDocument/2006/customXml" ds:itemID="{C50A8E3E-605F-4136-8AD3-79E4938D73AC}"/>
</file>

<file path=docProps/app.xml><?xml version="1.0" encoding="utf-8"?>
<Properties xmlns="http://schemas.openxmlformats.org/officeDocument/2006/extended-properties" xmlns:vt="http://schemas.openxmlformats.org/officeDocument/2006/docPropsVTypes">
  <Template>Wisp</Template>
  <TotalTime>489</TotalTime>
  <Words>4376</Words>
  <Application>Microsoft Office PowerPoint</Application>
  <PresentationFormat>Widescreen</PresentationFormat>
  <Paragraphs>313</Paragraphs>
  <Slides>43</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43</vt:i4>
      </vt:variant>
    </vt:vector>
  </HeadingPairs>
  <TitlesOfParts>
    <vt:vector size="56" baseType="lpstr">
      <vt:lpstr>Arial</vt:lpstr>
      <vt:lpstr>B Yagut</vt:lpstr>
      <vt:lpstr>Calibri</vt:lpstr>
      <vt:lpstr>Calibri Light</vt:lpstr>
      <vt:lpstr>Century Gothic</vt:lpstr>
      <vt:lpstr>Courier New</vt:lpstr>
      <vt:lpstr>Sakkal Majalla</vt:lpstr>
      <vt:lpstr>Symbol</vt:lpstr>
      <vt:lpstr>Tahoma</vt:lpstr>
      <vt:lpstr>Times New Roman</vt:lpstr>
      <vt:lpstr>Wingdings</vt:lpstr>
      <vt:lpstr>Wingdings 3</vt:lpstr>
      <vt:lpstr>Wisp</vt:lpstr>
      <vt:lpstr>مدیریت چاقی در بارداری </vt:lpstr>
      <vt:lpstr>چاقی </vt:lpstr>
      <vt:lpstr>طبقه بندی شاخص توده بدنی</vt:lpstr>
      <vt:lpstr>شیوع چاقی </vt:lpstr>
      <vt:lpstr>چاقی در ایران</vt:lpstr>
      <vt:lpstr>چاقی در ایران...</vt:lpstr>
      <vt:lpstr>پاتوبیولوژی:  </vt:lpstr>
      <vt:lpstr>عوارض طولانی مدت چاقی</vt:lpstr>
      <vt:lpstr>چاقی در بارداری</vt:lpstr>
      <vt:lpstr>شیوع چاقی در زنان سنین باروری و بارداری </vt:lpstr>
      <vt:lpstr>عوارض چاقی در بارداری </vt:lpstr>
      <vt:lpstr>Potential Issues in Pregnancy</vt:lpstr>
      <vt:lpstr>وزن گیری مادر و نیاز به انرژی </vt:lpstr>
      <vt:lpstr>مراقبت های پیش از بارداری  و  بارداری  در  زنان چاق </vt:lpstr>
      <vt:lpstr>پیش از بارداری </vt:lpstr>
      <vt:lpstr>همه زنان چاق که برنامه ریزی جهت باردار شدن دارند بایستی مشاوره شده و این مشاوره باید شامل: </vt:lpstr>
      <vt:lpstr>PowerPoint Presentation</vt:lpstr>
      <vt:lpstr>دوران  بارداری </vt:lpstr>
      <vt:lpstr>PowerPoint Presentation</vt:lpstr>
      <vt:lpstr>ارزیابی پایه...  </vt:lpstr>
      <vt:lpstr>PowerPoint Presentation</vt:lpstr>
      <vt:lpstr>مشاوره...</vt:lpstr>
      <vt:lpstr>PowerPoint Presentation</vt:lpstr>
      <vt:lpstr>PowerPoint Presentation</vt:lpstr>
      <vt:lpstr>PowerPoint Presentation</vt:lpstr>
      <vt:lpstr>PowerPoint Presentation</vt:lpstr>
      <vt:lpstr>PowerPoint Presentation</vt:lpstr>
      <vt:lpstr>سه ماهه دوم: </vt:lpstr>
      <vt:lpstr>PowerPoint Presentation</vt:lpstr>
      <vt:lpstr>PowerPoint Presentation</vt:lpstr>
      <vt:lpstr>سه ماهه سوم: </vt:lpstr>
      <vt:lpstr>مدیریت هنگام زایمان </vt:lpstr>
      <vt:lpstr>مدیریت هنگام زایمان...</vt:lpstr>
      <vt:lpstr>مدیریت هنگام زایمان...</vt:lpstr>
      <vt:lpstr>مدیریت هنگام زایمان...</vt:lpstr>
      <vt:lpstr>زایمان سزارین </vt:lpstr>
      <vt:lpstr>پست پار توم</vt:lpstr>
      <vt:lpstr>پست پار توم...</vt:lpstr>
      <vt:lpstr>نظارت و غربالگری مادران </vt:lpstr>
      <vt:lpstr>نظارت و غربالگری مادران...</vt:lpstr>
      <vt:lpstr>راهنماهای بالینی مورد نیاز </vt:lpstr>
      <vt:lpstr>امکانات و تجهیزات  تمامی واحدهای زایمانی بایستی از نظر دسترسی به تسهیلات برای مراقبت از زنان دارای BMI≥30 مورد ارزیابی قرار گیرند. در این ارزیابی بایستی به موارد ذیل توجه گردد:  </vt:lpstr>
      <vt:lpstr>متشکرم</vt:lpstr>
    </vt:vector>
  </TitlesOfParts>
  <Company>health.gov.ir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معتمدي دكتر مهناز</dc:creator>
  <cp:lastModifiedBy>معتمدي دكتر مهناز</cp:lastModifiedBy>
  <cp:revision>50</cp:revision>
  <dcterms:created xsi:type="dcterms:W3CDTF">2017-10-03T06:24:30Z</dcterms:created>
  <dcterms:modified xsi:type="dcterms:W3CDTF">2017-10-18T10:32:26Z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0x01010011A0AD0FB425644AA2DFE848BD6156FB</vt:lpwstr>
  </property>
  <property fmtid="{D5CDD505-2E9C-101B-9397-08002B2CF9AE}" pid="3" name="_dlc_DocIdItemGuid">
    <vt:lpwstr>799cc301-7c31-405f-8712-35e394724bb7</vt:lpwstr>
  </property>
</Properties>
</file>